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5"/>
  </p:notesMasterIdLst>
  <p:sldIdLst>
    <p:sldId id="256" r:id="rId5"/>
    <p:sldId id="263" r:id="rId6"/>
    <p:sldId id="261" r:id="rId7"/>
    <p:sldId id="320" r:id="rId8"/>
    <p:sldId id="266" r:id="rId9"/>
    <p:sldId id="267" r:id="rId10"/>
    <p:sldId id="269" r:id="rId11"/>
    <p:sldId id="268" r:id="rId12"/>
    <p:sldId id="270" r:id="rId13"/>
    <p:sldId id="271" r:id="rId14"/>
    <p:sldId id="322" r:id="rId15"/>
    <p:sldId id="273" r:id="rId16"/>
    <p:sldId id="274" r:id="rId17"/>
    <p:sldId id="325" r:id="rId18"/>
    <p:sldId id="276" r:id="rId19"/>
    <p:sldId id="314" r:id="rId20"/>
    <p:sldId id="315" r:id="rId21"/>
    <p:sldId id="279" r:id="rId22"/>
    <p:sldId id="319" r:id="rId23"/>
    <p:sldId id="310" r:id="rId24"/>
    <p:sldId id="321" r:id="rId25"/>
    <p:sldId id="281" r:id="rId26"/>
    <p:sldId id="282" r:id="rId27"/>
    <p:sldId id="284" r:id="rId28"/>
    <p:sldId id="289" r:id="rId29"/>
    <p:sldId id="285" r:id="rId30"/>
    <p:sldId id="286" r:id="rId31"/>
    <p:sldId id="287" r:id="rId32"/>
    <p:sldId id="288" r:id="rId33"/>
    <p:sldId id="292" r:id="rId34"/>
    <p:sldId id="293" r:id="rId35"/>
    <p:sldId id="294" r:id="rId36"/>
    <p:sldId id="291" r:id="rId37"/>
    <p:sldId id="324" r:id="rId38"/>
    <p:sldId id="311" r:id="rId39"/>
    <p:sldId id="296" r:id="rId40"/>
    <p:sldId id="297" r:id="rId41"/>
    <p:sldId id="298" r:id="rId42"/>
    <p:sldId id="299" r:id="rId43"/>
    <p:sldId id="323" r:id="rId44"/>
    <p:sldId id="300" r:id="rId45"/>
    <p:sldId id="301" r:id="rId46"/>
    <p:sldId id="308" r:id="rId47"/>
    <p:sldId id="302" r:id="rId48"/>
    <p:sldId id="303" r:id="rId49"/>
    <p:sldId id="304" r:id="rId50"/>
    <p:sldId id="305" r:id="rId51"/>
    <p:sldId id="306" r:id="rId52"/>
    <p:sldId id="307" r:id="rId53"/>
    <p:sldId id="309"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3183B1C-9E0F-55D8-46CC-7F6E9BE0C360}" name="Joey S." initials="JS" userId="Joey S." providerId="None"/>
  <p188:author id="{5508EA38-E7B2-65B1-17DE-693C472F2A7B}" name="Arielle Strauss" initials="AS" userId="S::astrauss@karna.com::daea1fe3-21a9-40eb-beda-b220f1a8f878" providerId="AD"/>
  <p188:author id="{5ABE865D-225B-ADCF-D666-CF490AB6F7D3}" name="Torey Repetski Hartman" initials="TH" userId="S::torey.repetski@karna.com::80ad9e15-d7c4-46fb-b494-afb973091a26" providerId="AD"/>
  <p188:author id="{15A22AA3-B34B-4889-824D-94C9DB8E98D7}" name="Nicole Weinstein" initials="NW" userId="S::nweinstein@karna.com::6fcc2adc-9a74-4879-a0a2-ff059ef4b40c" providerId="AD"/>
  <p188:author id="{1FF68AAF-A5D0-D612-D7B9-63FF5676A823}" name="Pooja Gandhi" initials="PG" userId="S::pgandhi@karna.com::5107bedc-b530-4aa5-92e6-bf87dff40f77" providerId="AD"/>
  <p188:author id="{E79314CD-F727-7B13-59E5-52D2C91E1862}" name="Laura Nolan" initials="LN" userId="S::lnolan@jbsinternational.com::fa742cc1-0b44-4335-9c66-bf65a53ffa95" providerId="AD"/>
  <p188:author id="{30CC8FE2-CCE8-436F-AB3B-CF23F9B0312B}" name="Joenesha Hardman" initials="JH" userId="S::jhardman@karna.com::50efa28a-5525-48d1-bd32-4857ebb6c174" providerId="AD"/>
  <p188:author id="{CE14EBFF-B443-F0BC-8949-126F0007E3DA}" name="Melinda Campopiano" initials="MC" userId="S::mcampopiano@jbsinternational.com::4b5a27db-565f-4250-9507-67b32b9c082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E462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47" autoAdjust="0"/>
  </p:normalViewPr>
  <p:slideViewPr>
    <p:cSldViewPr snapToGrid="0">
      <p:cViewPr varScale="1">
        <p:scale>
          <a:sx n="103" d="100"/>
          <a:sy n="103" d="100"/>
        </p:scale>
        <p:origin x="792"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61" Type="http://schemas.microsoft.com/office/2018/10/relationships/authors" Target="author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Weinstein" userId="6fcc2adc-9a74-4879-a0a2-ff059ef4b40c" providerId="ADAL" clId="{A670A816-5454-4E4A-994C-EC140DCDB15A}"/>
    <pc:docChg chg="modSld">
      <pc:chgData name="Nicole Weinstein" userId="6fcc2adc-9a74-4879-a0a2-ff059ef4b40c" providerId="ADAL" clId="{A670A816-5454-4E4A-994C-EC140DCDB15A}" dt="2025-02-05T15:48:54.782" v="27" actId="20577"/>
      <pc:docMkLst>
        <pc:docMk/>
      </pc:docMkLst>
      <pc:sldChg chg="modSp mod">
        <pc:chgData name="Nicole Weinstein" userId="6fcc2adc-9a74-4879-a0a2-ff059ef4b40c" providerId="ADAL" clId="{A670A816-5454-4E4A-994C-EC140DCDB15A}" dt="2025-02-05T15:48:54.782" v="27" actId="20577"/>
        <pc:sldMkLst>
          <pc:docMk/>
          <pc:sldMk cId="68810868" sldId="256"/>
        </pc:sldMkLst>
        <pc:spChg chg="mod">
          <ac:chgData name="Nicole Weinstein" userId="6fcc2adc-9a74-4879-a0a2-ff059ef4b40c" providerId="ADAL" clId="{A670A816-5454-4E4A-994C-EC140DCDB15A}" dt="2025-02-05T15:48:54.782" v="27" actId="20577"/>
          <ac:spMkLst>
            <pc:docMk/>
            <pc:sldMk cId="68810868" sldId="256"/>
            <ac:spMk id="2" creationId="{A3D956B4-68A2-8164-E909-54A00E8922F2}"/>
          </ac:spMkLst>
        </pc:spChg>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BE9FEE-0FFB-4014-B290-CA5D4BD64A16}"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339CAC7-630E-4057-9452-E553872FF60D}">
      <dgm:prSet/>
      <dgm:spPr/>
      <dgm:t>
        <a:bodyPr/>
        <a:lstStyle/>
        <a:p>
          <a:pPr>
            <a:lnSpc>
              <a:spcPct val="100000"/>
            </a:lnSpc>
          </a:pPr>
          <a:r>
            <a:rPr lang="en-US"/>
            <a:t>Less likely to seek treatment and medical </a:t>
          </a:r>
          <a:r>
            <a:rPr lang="en-US" baseline="0">
              <a:latin typeface="Arial" panose="020B0604020202020204"/>
            </a:rPr>
            <a:t>care</a:t>
          </a:r>
          <a:r>
            <a:rPr lang="en-US" baseline="30000">
              <a:latin typeface="Arial" panose="020B0604020202020204"/>
            </a:rPr>
            <a:t>10</a:t>
          </a:r>
          <a:r>
            <a:rPr lang="en-US" baseline="30000"/>
            <a:t>, 11 </a:t>
          </a:r>
          <a:endParaRPr lang="en-US"/>
        </a:p>
      </dgm:t>
    </dgm:pt>
    <dgm:pt modelId="{CD6763EB-D720-43A4-A0DE-237079B4DDA5}" type="parTrans" cxnId="{E673569D-28E4-4878-B9EC-5FCE6F305906}">
      <dgm:prSet/>
      <dgm:spPr/>
      <dgm:t>
        <a:bodyPr/>
        <a:lstStyle/>
        <a:p>
          <a:endParaRPr lang="en-US"/>
        </a:p>
      </dgm:t>
    </dgm:pt>
    <dgm:pt modelId="{51FC85AB-4F51-4A17-AE5D-607904DD0D58}" type="sibTrans" cxnId="{E673569D-28E4-4878-B9EC-5FCE6F305906}">
      <dgm:prSet/>
      <dgm:spPr/>
      <dgm:t>
        <a:bodyPr/>
        <a:lstStyle/>
        <a:p>
          <a:endParaRPr lang="en-US"/>
        </a:p>
      </dgm:t>
    </dgm:pt>
    <dgm:pt modelId="{63C279D0-A293-43FA-87CB-9FC26EED33E8}">
      <dgm:prSet/>
      <dgm:spPr/>
      <dgm:t>
        <a:bodyPr/>
        <a:lstStyle/>
        <a:p>
          <a:pPr>
            <a:lnSpc>
              <a:spcPct val="100000"/>
            </a:lnSpc>
          </a:pPr>
          <a:r>
            <a:rPr lang="en-US"/>
            <a:t>Black and Hispanic people are less likely than White people to receive or complete treatment for</a:t>
          </a:r>
          <a:r>
            <a:rPr lang="en-US" baseline="0"/>
            <a:t> </a:t>
          </a:r>
          <a:r>
            <a:rPr lang="en-US" baseline="0">
              <a:latin typeface="Arial" panose="020B0604020202020204"/>
            </a:rPr>
            <a:t>SUD</a:t>
          </a:r>
          <a:r>
            <a:rPr lang="en-US" baseline="30000">
              <a:latin typeface="Arial" panose="020B0604020202020204"/>
            </a:rPr>
            <a:t>10,12</a:t>
          </a:r>
          <a:r>
            <a:rPr lang="en-US" baseline="30000"/>
            <a:t> </a:t>
          </a:r>
          <a:endParaRPr lang="en-US"/>
        </a:p>
      </dgm:t>
    </dgm:pt>
    <dgm:pt modelId="{E5270112-0BBF-4C1A-8280-4AC637DF85C2}" type="parTrans" cxnId="{C599929F-30FC-40D1-87FD-D188A72936E0}">
      <dgm:prSet/>
      <dgm:spPr/>
      <dgm:t>
        <a:bodyPr/>
        <a:lstStyle/>
        <a:p>
          <a:endParaRPr lang="en-US"/>
        </a:p>
      </dgm:t>
    </dgm:pt>
    <dgm:pt modelId="{E8E6DB32-2198-4938-A367-B753BE189CDC}" type="sibTrans" cxnId="{C599929F-30FC-40D1-87FD-D188A72936E0}">
      <dgm:prSet/>
      <dgm:spPr/>
      <dgm:t>
        <a:bodyPr/>
        <a:lstStyle/>
        <a:p>
          <a:endParaRPr lang="en-US"/>
        </a:p>
      </dgm:t>
    </dgm:pt>
    <dgm:pt modelId="{3BB28717-7AC6-495B-A422-72DB5AE2AEB1}">
      <dgm:prSet/>
      <dgm:spPr/>
      <dgm:t>
        <a:bodyPr/>
        <a:lstStyle/>
        <a:p>
          <a:pPr>
            <a:lnSpc>
              <a:spcPct val="100000"/>
            </a:lnSpc>
          </a:pPr>
          <a:r>
            <a:rPr lang="en-US"/>
            <a:t>Black people are less likely to receive medication </a:t>
          </a:r>
          <a:br>
            <a:rPr lang="en-US"/>
          </a:br>
          <a:r>
            <a:rPr lang="en-US"/>
            <a:t>for OUD (MOUD) than their White </a:t>
          </a:r>
          <a:r>
            <a:rPr lang="en-US" baseline="0">
              <a:latin typeface="Arial" panose="020B0604020202020204"/>
            </a:rPr>
            <a:t>peers</a:t>
          </a:r>
          <a:r>
            <a:rPr lang="en-US" baseline="30000">
              <a:latin typeface="Arial" panose="020B0604020202020204"/>
            </a:rPr>
            <a:t>13</a:t>
          </a:r>
          <a:r>
            <a:rPr lang="en-US" baseline="30000"/>
            <a:t> </a:t>
          </a:r>
          <a:endParaRPr lang="en-US"/>
        </a:p>
      </dgm:t>
    </dgm:pt>
    <dgm:pt modelId="{6F6F19A6-E586-42A0-9633-5C5F8D356BE2}" type="parTrans" cxnId="{4C45CD74-CC06-4D6D-92B5-8AF23761BEC8}">
      <dgm:prSet/>
      <dgm:spPr/>
      <dgm:t>
        <a:bodyPr/>
        <a:lstStyle/>
        <a:p>
          <a:endParaRPr lang="en-US"/>
        </a:p>
      </dgm:t>
    </dgm:pt>
    <dgm:pt modelId="{B39110AB-A85E-467D-9F77-C9E56B96EEFC}" type="sibTrans" cxnId="{4C45CD74-CC06-4D6D-92B5-8AF23761BEC8}">
      <dgm:prSet/>
      <dgm:spPr/>
      <dgm:t>
        <a:bodyPr/>
        <a:lstStyle/>
        <a:p>
          <a:endParaRPr lang="en-US"/>
        </a:p>
      </dgm:t>
    </dgm:pt>
    <dgm:pt modelId="{4E68F630-765E-4449-A6C9-AC94B06235EB}">
      <dgm:prSet/>
      <dgm:spPr/>
      <dgm:t>
        <a:bodyPr/>
        <a:lstStyle/>
        <a:p>
          <a:pPr>
            <a:lnSpc>
              <a:spcPct val="100000"/>
            </a:lnSpc>
          </a:pPr>
          <a:r>
            <a:rPr lang="en-US"/>
            <a:t>Less than half of SUD treatment programs </a:t>
          </a:r>
          <a:br>
            <a:rPr lang="en-US"/>
          </a:br>
          <a:r>
            <a:rPr lang="en-US"/>
            <a:t>provide medication</a:t>
          </a:r>
          <a:r>
            <a:rPr lang="en-US" baseline="0"/>
            <a:t> </a:t>
          </a:r>
          <a:r>
            <a:rPr lang="en-US" baseline="0">
              <a:latin typeface="Arial" panose="020B0604020202020204"/>
            </a:rPr>
            <a:t>treatment</a:t>
          </a:r>
          <a:r>
            <a:rPr lang="en-US" baseline="30000">
              <a:latin typeface="Arial" panose="020B0604020202020204"/>
            </a:rPr>
            <a:t>14</a:t>
          </a:r>
          <a:r>
            <a:rPr lang="en-US" baseline="30000"/>
            <a:t> </a:t>
          </a:r>
          <a:endParaRPr lang="en-US"/>
        </a:p>
      </dgm:t>
    </dgm:pt>
    <dgm:pt modelId="{CD0772C2-AD0C-4EBD-A20D-8A55CFC50E0D}" type="parTrans" cxnId="{A85D899D-6AC2-4992-9CAB-FDC09EC188D3}">
      <dgm:prSet/>
      <dgm:spPr/>
      <dgm:t>
        <a:bodyPr/>
        <a:lstStyle/>
        <a:p>
          <a:endParaRPr lang="en-US"/>
        </a:p>
      </dgm:t>
    </dgm:pt>
    <dgm:pt modelId="{C1B9AC30-A0A9-4342-9516-529D7B6140EC}" type="sibTrans" cxnId="{A85D899D-6AC2-4992-9CAB-FDC09EC188D3}">
      <dgm:prSet/>
      <dgm:spPr/>
      <dgm:t>
        <a:bodyPr/>
        <a:lstStyle/>
        <a:p>
          <a:endParaRPr lang="en-US"/>
        </a:p>
      </dgm:t>
    </dgm:pt>
    <dgm:pt modelId="{3322B113-3034-4B45-8A83-978F280031BB}" type="pres">
      <dgm:prSet presAssocID="{C0BE9FEE-0FFB-4014-B290-CA5D4BD64A16}" presName="root" presStyleCnt="0">
        <dgm:presLayoutVars>
          <dgm:dir/>
          <dgm:resizeHandles val="exact"/>
        </dgm:presLayoutVars>
      </dgm:prSet>
      <dgm:spPr/>
    </dgm:pt>
    <dgm:pt modelId="{90439153-95E7-40AD-89FE-0F649C1C050F}" type="pres">
      <dgm:prSet presAssocID="{E339CAC7-630E-4057-9452-E553872FF60D}" presName="compNode" presStyleCnt="0"/>
      <dgm:spPr/>
    </dgm:pt>
    <dgm:pt modelId="{9B7DD115-D25F-4F05-B1CB-0B77A2296BD5}" type="pres">
      <dgm:prSet presAssocID="{E339CAC7-630E-4057-9452-E553872FF60D}" presName="bgRect" presStyleLbl="bgShp" presStyleIdx="0" presStyleCnt="4"/>
      <dgm:spPr/>
    </dgm:pt>
    <dgm:pt modelId="{BFDBFF51-5526-447B-98C6-762A6A8DCB0A}" type="pres">
      <dgm:prSet presAssocID="{E339CAC7-630E-4057-9452-E553872FF60D}"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Hospital"/>
        </a:ext>
      </dgm:extLst>
    </dgm:pt>
    <dgm:pt modelId="{BEB3E8DB-1156-44D2-A889-316BAF0DF60D}" type="pres">
      <dgm:prSet presAssocID="{E339CAC7-630E-4057-9452-E553872FF60D}" presName="spaceRect" presStyleCnt="0"/>
      <dgm:spPr/>
    </dgm:pt>
    <dgm:pt modelId="{BCDA3066-9F70-4EC6-A575-48A4A70C4DE9}" type="pres">
      <dgm:prSet presAssocID="{E339CAC7-630E-4057-9452-E553872FF60D}" presName="parTx" presStyleLbl="revTx" presStyleIdx="0" presStyleCnt="4">
        <dgm:presLayoutVars>
          <dgm:chMax val="0"/>
          <dgm:chPref val="0"/>
        </dgm:presLayoutVars>
      </dgm:prSet>
      <dgm:spPr/>
    </dgm:pt>
    <dgm:pt modelId="{11CBC2CF-6E9E-48F3-B80E-DC01CF8F72D3}" type="pres">
      <dgm:prSet presAssocID="{51FC85AB-4F51-4A17-AE5D-607904DD0D58}" presName="sibTrans" presStyleCnt="0"/>
      <dgm:spPr/>
    </dgm:pt>
    <dgm:pt modelId="{BC3C08EF-0111-440C-84E0-894B536ACCC0}" type="pres">
      <dgm:prSet presAssocID="{63C279D0-A293-43FA-87CB-9FC26EED33E8}" presName="compNode" presStyleCnt="0"/>
      <dgm:spPr/>
    </dgm:pt>
    <dgm:pt modelId="{D60D3042-66CD-49D4-9AA1-D747DE6C56AC}" type="pres">
      <dgm:prSet presAssocID="{63C279D0-A293-43FA-87CB-9FC26EED33E8}" presName="bgRect" presStyleLbl="bgShp" presStyleIdx="1" presStyleCnt="4"/>
      <dgm:spPr/>
    </dgm:pt>
    <dgm:pt modelId="{B205DEE4-DF67-4EBA-887B-8088BC525EB1}" type="pres">
      <dgm:prSet presAssocID="{63C279D0-A293-43FA-87CB-9FC26EED33E8}"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Confused person with solid fill"/>
        </a:ext>
      </dgm:extLst>
    </dgm:pt>
    <dgm:pt modelId="{058AAF8C-4903-4060-A0AC-77285807A651}" type="pres">
      <dgm:prSet presAssocID="{63C279D0-A293-43FA-87CB-9FC26EED33E8}" presName="spaceRect" presStyleCnt="0"/>
      <dgm:spPr/>
    </dgm:pt>
    <dgm:pt modelId="{0170CEED-7B6C-46B7-BDEE-8171735BCEE1}" type="pres">
      <dgm:prSet presAssocID="{63C279D0-A293-43FA-87CB-9FC26EED33E8}" presName="parTx" presStyleLbl="revTx" presStyleIdx="1" presStyleCnt="4">
        <dgm:presLayoutVars>
          <dgm:chMax val="0"/>
          <dgm:chPref val="0"/>
        </dgm:presLayoutVars>
      </dgm:prSet>
      <dgm:spPr/>
    </dgm:pt>
    <dgm:pt modelId="{DDA49BC9-790C-4AB7-985E-356F93142975}" type="pres">
      <dgm:prSet presAssocID="{E8E6DB32-2198-4938-A367-B753BE189CDC}" presName="sibTrans" presStyleCnt="0"/>
      <dgm:spPr/>
    </dgm:pt>
    <dgm:pt modelId="{1EB3F34E-A904-4C0F-9BBE-F32E23D5DFC5}" type="pres">
      <dgm:prSet presAssocID="{3BB28717-7AC6-495B-A422-72DB5AE2AEB1}" presName="compNode" presStyleCnt="0"/>
      <dgm:spPr/>
    </dgm:pt>
    <dgm:pt modelId="{2669B310-014A-47F4-9AA5-922AF141B7A1}" type="pres">
      <dgm:prSet presAssocID="{3BB28717-7AC6-495B-A422-72DB5AE2AEB1}" presName="bgRect" presStyleLbl="bgShp" presStyleIdx="2" presStyleCnt="4"/>
      <dgm:spPr/>
    </dgm:pt>
    <dgm:pt modelId="{4A736AF8-8B37-4870-B24B-027B80C5DD40}" type="pres">
      <dgm:prSet presAssocID="{3BB28717-7AC6-495B-A422-72DB5AE2AEB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Medicine"/>
        </a:ext>
      </dgm:extLst>
    </dgm:pt>
    <dgm:pt modelId="{D5DFB218-903C-422F-8B69-466EA296CE1F}" type="pres">
      <dgm:prSet presAssocID="{3BB28717-7AC6-495B-A422-72DB5AE2AEB1}" presName="spaceRect" presStyleCnt="0"/>
      <dgm:spPr/>
    </dgm:pt>
    <dgm:pt modelId="{E1B3116C-C35C-4532-9B7B-D7020249E166}" type="pres">
      <dgm:prSet presAssocID="{3BB28717-7AC6-495B-A422-72DB5AE2AEB1}" presName="parTx" presStyleLbl="revTx" presStyleIdx="2" presStyleCnt="4">
        <dgm:presLayoutVars>
          <dgm:chMax val="0"/>
          <dgm:chPref val="0"/>
        </dgm:presLayoutVars>
      </dgm:prSet>
      <dgm:spPr/>
    </dgm:pt>
    <dgm:pt modelId="{D891C0B3-F689-4D10-B5F1-56380EBF533F}" type="pres">
      <dgm:prSet presAssocID="{B39110AB-A85E-467D-9F77-C9E56B96EEFC}" presName="sibTrans" presStyleCnt="0"/>
      <dgm:spPr/>
    </dgm:pt>
    <dgm:pt modelId="{49B8A94C-4FC1-44CC-B520-0C360C017D53}" type="pres">
      <dgm:prSet presAssocID="{4E68F630-765E-4449-A6C9-AC94B06235EB}" presName="compNode" presStyleCnt="0"/>
      <dgm:spPr/>
    </dgm:pt>
    <dgm:pt modelId="{1AA9B934-8410-4CAA-965A-F50B7028C02C}" type="pres">
      <dgm:prSet presAssocID="{4E68F630-765E-4449-A6C9-AC94B06235EB}" presName="bgRect" presStyleLbl="bgShp" presStyleIdx="3" presStyleCnt="4"/>
      <dgm:spPr/>
    </dgm:pt>
    <dgm:pt modelId="{8E2F8D52-3E98-4F1D-96E7-BF0664CE64BF}" type="pres">
      <dgm:prSet presAssocID="{4E68F630-765E-4449-A6C9-AC94B06235EB}"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Doctor"/>
        </a:ext>
      </dgm:extLst>
    </dgm:pt>
    <dgm:pt modelId="{291E8449-9EB6-4E47-A01E-082BC315FA69}" type="pres">
      <dgm:prSet presAssocID="{4E68F630-765E-4449-A6C9-AC94B06235EB}" presName="spaceRect" presStyleCnt="0"/>
      <dgm:spPr/>
    </dgm:pt>
    <dgm:pt modelId="{337E0A47-9360-4460-B694-9BB9B4ECF8B7}" type="pres">
      <dgm:prSet presAssocID="{4E68F630-765E-4449-A6C9-AC94B06235EB}" presName="parTx" presStyleLbl="revTx" presStyleIdx="3" presStyleCnt="4">
        <dgm:presLayoutVars>
          <dgm:chMax val="0"/>
          <dgm:chPref val="0"/>
        </dgm:presLayoutVars>
      </dgm:prSet>
      <dgm:spPr/>
    </dgm:pt>
  </dgm:ptLst>
  <dgm:cxnLst>
    <dgm:cxn modelId="{4CD2260F-8540-4E24-A092-DF6A917D54F2}" type="presOf" srcId="{C0BE9FEE-0FFB-4014-B290-CA5D4BD64A16}" destId="{3322B113-3034-4B45-8A83-978F280031BB}" srcOrd="0" destOrd="0" presId="urn:microsoft.com/office/officeart/2018/2/layout/IconVerticalSolidList"/>
    <dgm:cxn modelId="{92DF5954-CF0F-4D87-8C82-AE43C17E014F}" type="presOf" srcId="{4E68F630-765E-4449-A6C9-AC94B06235EB}" destId="{337E0A47-9360-4460-B694-9BB9B4ECF8B7}" srcOrd="0" destOrd="0" presId="urn:microsoft.com/office/officeart/2018/2/layout/IconVerticalSolidList"/>
    <dgm:cxn modelId="{4C45CD74-CC06-4D6D-92B5-8AF23761BEC8}" srcId="{C0BE9FEE-0FFB-4014-B290-CA5D4BD64A16}" destId="{3BB28717-7AC6-495B-A422-72DB5AE2AEB1}" srcOrd="2" destOrd="0" parTransId="{6F6F19A6-E586-42A0-9633-5C5F8D356BE2}" sibTransId="{B39110AB-A85E-467D-9F77-C9E56B96EEFC}"/>
    <dgm:cxn modelId="{B22FB27E-C367-4589-9657-793123DF0645}" type="presOf" srcId="{63C279D0-A293-43FA-87CB-9FC26EED33E8}" destId="{0170CEED-7B6C-46B7-BDEE-8171735BCEE1}" srcOrd="0" destOrd="0" presId="urn:microsoft.com/office/officeart/2018/2/layout/IconVerticalSolidList"/>
    <dgm:cxn modelId="{96901792-BFC7-457B-A211-DF06E5DCB729}" type="presOf" srcId="{E339CAC7-630E-4057-9452-E553872FF60D}" destId="{BCDA3066-9F70-4EC6-A575-48A4A70C4DE9}" srcOrd="0" destOrd="0" presId="urn:microsoft.com/office/officeart/2018/2/layout/IconVerticalSolidList"/>
    <dgm:cxn modelId="{E673569D-28E4-4878-B9EC-5FCE6F305906}" srcId="{C0BE9FEE-0FFB-4014-B290-CA5D4BD64A16}" destId="{E339CAC7-630E-4057-9452-E553872FF60D}" srcOrd="0" destOrd="0" parTransId="{CD6763EB-D720-43A4-A0DE-237079B4DDA5}" sibTransId="{51FC85AB-4F51-4A17-AE5D-607904DD0D58}"/>
    <dgm:cxn modelId="{A85D899D-6AC2-4992-9CAB-FDC09EC188D3}" srcId="{C0BE9FEE-0FFB-4014-B290-CA5D4BD64A16}" destId="{4E68F630-765E-4449-A6C9-AC94B06235EB}" srcOrd="3" destOrd="0" parTransId="{CD0772C2-AD0C-4EBD-A20D-8A55CFC50E0D}" sibTransId="{C1B9AC30-A0A9-4342-9516-529D7B6140EC}"/>
    <dgm:cxn modelId="{C599929F-30FC-40D1-87FD-D188A72936E0}" srcId="{C0BE9FEE-0FFB-4014-B290-CA5D4BD64A16}" destId="{63C279D0-A293-43FA-87CB-9FC26EED33E8}" srcOrd="1" destOrd="0" parTransId="{E5270112-0BBF-4C1A-8280-4AC637DF85C2}" sibTransId="{E8E6DB32-2198-4938-A367-B753BE189CDC}"/>
    <dgm:cxn modelId="{4F32CCF7-29B9-427B-A8E8-15C8A5AA97FD}" type="presOf" srcId="{3BB28717-7AC6-495B-A422-72DB5AE2AEB1}" destId="{E1B3116C-C35C-4532-9B7B-D7020249E166}" srcOrd="0" destOrd="0" presId="urn:microsoft.com/office/officeart/2018/2/layout/IconVerticalSolidList"/>
    <dgm:cxn modelId="{C38C61AD-E798-4B91-90B3-35AE15CAF1D6}" type="presParOf" srcId="{3322B113-3034-4B45-8A83-978F280031BB}" destId="{90439153-95E7-40AD-89FE-0F649C1C050F}" srcOrd="0" destOrd="0" presId="urn:microsoft.com/office/officeart/2018/2/layout/IconVerticalSolidList"/>
    <dgm:cxn modelId="{C51E96A6-1AF6-4470-8B6A-DA8873A2186C}" type="presParOf" srcId="{90439153-95E7-40AD-89FE-0F649C1C050F}" destId="{9B7DD115-D25F-4F05-B1CB-0B77A2296BD5}" srcOrd="0" destOrd="0" presId="urn:microsoft.com/office/officeart/2018/2/layout/IconVerticalSolidList"/>
    <dgm:cxn modelId="{9061D29E-57E3-4313-A6E3-E843207CE43A}" type="presParOf" srcId="{90439153-95E7-40AD-89FE-0F649C1C050F}" destId="{BFDBFF51-5526-447B-98C6-762A6A8DCB0A}" srcOrd="1" destOrd="0" presId="urn:microsoft.com/office/officeart/2018/2/layout/IconVerticalSolidList"/>
    <dgm:cxn modelId="{548E4B47-B054-49D1-BBC5-92288A00A070}" type="presParOf" srcId="{90439153-95E7-40AD-89FE-0F649C1C050F}" destId="{BEB3E8DB-1156-44D2-A889-316BAF0DF60D}" srcOrd="2" destOrd="0" presId="urn:microsoft.com/office/officeart/2018/2/layout/IconVerticalSolidList"/>
    <dgm:cxn modelId="{9B02EF6F-35E2-421D-9B58-A453C58B062A}" type="presParOf" srcId="{90439153-95E7-40AD-89FE-0F649C1C050F}" destId="{BCDA3066-9F70-4EC6-A575-48A4A70C4DE9}" srcOrd="3" destOrd="0" presId="urn:microsoft.com/office/officeart/2018/2/layout/IconVerticalSolidList"/>
    <dgm:cxn modelId="{31FAA48E-1247-49ED-B6BA-C2F98801865F}" type="presParOf" srcId="{3322B113-3034-4B45-8A83-978F280031BB}" destId="{11CBC2CF-6E9E-48F3-B80E-DC01CF8F72D3}" srcOrd="1" destOrd="0" presId="urn:microsoft.com/office/officeart/2018/2/layout/IconVerticalSolidList"/>
    <dgm:cxn modelId="{0B3FB3BA-0368-40B8-973A-9F159D7A578A}" type="presParOf" srcId="{3322B113-3034-4B45-8A83-978F280031BB}" destId="{BC3C08EF-0111-440C-84E0-894B536ACCC0}" srcOrd="2" destOrd="0" presId="urn:microsoft.com/office/officeart/2018/2/layout/IconVerticalSolidList"/>
    <dgm:cxn modelId="{A95DEB09-4854-495C-8998-E544B00F01E5}" type="presParOf" srcId="{BC3C08EF-0111-440C-84E0-894B536ACCC0}" destId="{D60D3042-66CD-49D4-9AA1-D747DE6C56AC}" srcOrd="0" destOrd="0" presId="urn:microsoft.com/office/officeart/2018/2/layout/IconVerticalSolidList"/>
    <dgm:cxn modelId="{810910FB-D6FD-4699-A923-BCF6067879D6}" type="presParOf" srcId="{BC3C08EF-0111-440C-84E0-894B536ACCC0}" destId="{B205DEE4-DF67-4EBA-887B-8088BC525EB1}" srcOrd="1" destOrd="0" presId="urn:microsoft.com/office/officeart/2018/2/layout/IconVerticalSolidList"/>
    <dgm:cxn modelId="{A960BBD3-A216-4648-A71B-869681FA9DDE}" type="presParOf" srcId="{BC3C08EF-0111-440C-84E0-894B536ACCC0}" destId="{058AAF8C-4903-4060-A0AC-77285807A651}" srcOrd="2" destOrd="0" presId="urn:microsoft.com/office/officeart/2018/2/layout/IconVerticalSolidList"/>
    <dgm:cxn modelId="{766FA291-CE36-41FD-A913-9EC090DA9F6B}" type="presParOf" srcId="{BC3C08EF-0111-440C-84E0-894B536ACCC0}" destId="{0170CEED-7B6C-46B7-BDEE-8171735BCEE1}" srcOrd="3" destOrd="0" presId="urn:microsoft.com/office/officeart/2018/2/layout/IconVerticalSolidList"/>
    <dgm:cxn modelId="{C56C4CAD-130B-4180-A1A1-83ED7A83D9F6}" type="presParOf" srcId="{3322B113-3034-4B45-8A83-978F280031BB}" destId="{DDA49BC9-790C-4AB7-985E-356F93142975}" srcOrd="3" destOrd="0" presId="urn:microsoft.com/office/officeart/2018/2/layout/IconVerticalSolidList"/>
    <dgm:cxn modelId="{264D83E2-6B87-407B-89CC-C1255342F75C}" type="presParOf" srcId="{3322B113-3034-4B45-8A83-978F280031BB}" destId="{1EB3F34E-A904-4C0F-9BBE-F32E23D5DFC5}" srcOrd="4" destOrd="0" presId="urn:microsoft.com/office/officeart/2018/2/layout/IconVerticalSolidList"/>
    <dgm:cxn modelId="{72553028-2574-49B5-ABDF-154D781C4022}" type="presParOf" srcId="{1EB3F34E-A904-4C0F-9BBE-F32E23D5DFC5}" destId="{2669B310-014A-47F4-9AA5-922AF141B7A1}" srcOrd="0" destOrd="0" presId="urn:microsoft.com/office/officeart/2018/2/layout/IconVerticalSolidList"/>
    <dgm:cxn modelId="{117146AE-6152-4BBF-9160-DC838461809D}" type="presParOf" srcId="{1EB3F34E-A904-4C0F-9BBE-F32E23D5DFC5}" destId="{4A736AF8-8B37-4870-B24B-027B80C5DD40}" srcOrd="1" destOrd="0" presId="urn:microsoft.com/office/officeart/2018/2/layout/IconVerticalSolidList"/>
    <dgm:cxn modelId="{961C1608-7D5B-4D54-B958-96FE0B6493E0}" type="presParOf" srcId="{1EB3F34E-A904-4C0F-9BBE-F32E23D5DFC5}" destId="{D5DFB218-903C-422F-8B69-466EA296CE1F}" srcOrd="2" destOrd="0" presId="urn:microsoft.com/office/officeart/2018/2/layout/IconVerticalSolidList"/>
    <dgm:cxn modelId="{E88DF189-F36C-4169-8468-1DFF8F5FD6DF}" type="presParOf" srcId="{1EB3F34E-A904-4C0F-9BBE-F32E23D5DFC5}" destId="{E1B3116C-C35C-4532-9B7B-D7020249E166}" srcOrd="3" destOrd="0" presId="urn:microsoft.com/office/officeart/2018/2/layout/IconVerticalSolidList"/>
    <dgm:cxn modelId="{6BB87485-8DAB-4DA7-8B94-F8E05323600F}" type="presParOf" srcId="{3322B113-3034-4B45-8A83-978F280031BB}" destId="{D891C0B3-F689-4D10-B5F1-56380EBF533F}" srcOrd="5" destOrd="0" presId="urn:microsoft.com/office/officeart/2018/2/layout/IconVerticalSolidList"/>
    <dgm:cxn modelId="{0B6769DD-7DBF-44A5-898F-E62DE447B03D}" type="presParOf" srcId="{3322B113-3034-4B45-8A83-978F280031BB}" destId="{49B8A94C-4FC1-44CC-B520-0C360C017D53}" srcOrd="6" destOrd="0" presId="urn:microsoft.com/office/officeart/2018/2/layout/IconVerticalSolidList"/>
    <dgm:cxn modelId="{4A4C01AA-7C2F-492C-B5A5-2B381A3BE78B}" type="presParOf" srcId="{49B8A94C-4FC1-44CC-B520-0C360C017D53}" destId="{1AA9B934-8410-4CAA-965A-F50B7028C02C}" srcOrd="0" destOrd="0" presId="urn:microsoft.com/office/officeart/2018/2/layout/IconVerticalSolidList"/>
    <dgm:cxn modelId="{0832C399-5F7C-4866-AE14-6A7A36E221BA}" type="presParOf" srcId="{49B8A94C-4FC1-44CC-B520-0C360C017D53}" destId="{8E2F8D52-3E98-4F1D-96E7-BF0664CE64BF}" srcOrd="1" destOrd="0" presId="urn:microsoft.com/office/officeart/2018/2/layout/IconVerticalSolidList"/>
    <dgm:cxn modelId="{2EFDD939-7A68-46BE-8041-A781B32F675B}" type="presParOf" srcId="{49B8A94C-4FC1-44CC-B520-0C360C017D53}" destId="{291E8449-9EB6-4E47-A01E-082BC315FA69}" srcOrd="2" destOrd="0" presId="urn:microsoft.com/office/officeart/2018/2/layout/IconVerticalSolidList"/>
    <dgm:cxn modelId="{5E7306E5-F26B-4592-BB04-BC8F69346A35}" type="presParOf" srcId="{49B8A94C-4FC1-44CC-B520-0C360C017D53}" destId="{337E0A47-9360-4460-B694-9BB9B4ECF8B7}"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7DD115-D25F-4F05-B1CB-0B77A2296BD5}">
      <dsp:nvSpPr>
        <dsp:cNvPr id="0" name=""/>
        <dsp:cNvSpPr/>
      </dsp:nvSpPr>
      <dsp:spPr>
        <a:xfrm>
          <a:off x="0" y="1731"/>
          <a:ext cx="10405086" cy="8778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FDBFF51-5526-447B-98C6-762A6A8DCB0A}">
      <dsp:nvSpPr>
        <dsp:cNvPr id="0" name=""/>
        <dsp:cNvSpPr/>
      </dsp:nvSpPr>
      <dsp:spPr>
        <a:xfrm>
          <a:off x="265538" y="199240"/>
          <a:ext cx="482798" cy="4827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CDA3066-9F70-4EC6-A575-48A4A70C4DE9}">
      <dsp:nvSpPr>
        <dsp:cNvPr id="0" name=""/>
        <dsp:cNvSpPr/>
      </dsp:nvSpPr>
      <dsp:spPr>
        <a:xfrm>
          <a:off x="1013876" y="1731"/>
          <a:ext cx="9391209" cy="877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02" tIns="92902" rIns="92902" bIns="92902" numCol="1" spcCol="1270" anchor="ctr" anchorCtr="0">
          <a:noAutofit/>
        </a:bodyPr>
        <a:lstStyle/>
        <a:p>
          <a:pPr marL="0" lvl="0" indent="0" algn="l" defTabSz="977900">
            <a:lnSpc>
              <a:spcPct val="100000"/>
            </a:lnSpc>
            <a:spcBef>
              <a:spcPct val="0"/>
            </a:spcBef>
            <a:spcAft>
              <a:spcPct val="35000"/>
            </a:spcAft>
            <a:buNone/>
          </a:pPr>
          <a:r>
            <a:rPr lang="en-US" sz="2200" kern="1200"/>
            <a:t>Less likely to seek treatment and medical </a:t>
          </a:r>
          <a:r>
            <a:rPr lang="en-US" sz="2200" kern="1200" baseline="0">
              <a:latin typeface="Arial" panose="020B0604020202020204"/>
            </a:rPr>
            <a:t>care</a:t>
          </a:r>
          <a:r>
            <a:rPr lang="en-US" sz="2200" kern="1200" baseline="30000">
              <a:latin typeface="Arial" panose="020B0604020202020204"/>
            </a:rPr>
            <a:t>10</a:t>
          </a:r>
          <a:r>
            <a:rPr lang="en-US" sz="2200" kern="1200" baseline="30000"/>
            <a:t>, 11 </a:t>
          </a:r>
          <a:endParaRPr lang="en-US" sz="2200" kern="1200"/>
        </a:p>
      </dsp:txBody>
      <dsp:txXfrm>
        <a:off x="1013876" y="1731"/>
        <a:ext cx="9391209" cy="877814"/>
      </dsp:txXfrm>
    </dsp:sp>
    <dsp:sp modelId="{D60D3042-66CD-49D4-9AA1-D747DE6C56AC}">
      <dsp:nvSpPr>
        <dsp:cNvPr id="0" name=""/>
        <dsp:cNvSpPr/>
      </dsp:nvSpPr>
      <dsp:spPr>
        <a:xfrm>
          <a:off x="0" y="1099000"/>
          <a:ext cx="10405086" cy="8778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05DEE4-DF67-4EBA-887B-8088BC525EB1}">
      <dsp:nvSpPr>
        <dsp:cNvPr id="0" name=""/>
        <dsp:cNvSpPr/>
      </dsp:nvSpPr>
      <dsp:spPr>
        <a:xfrm>
          <a:off x="265538" y="1296508"/>
          <a:ext cx="482798" cy="48279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70CEED-7B6C-46B7-BDEE-8171735BCEE1}">
      <dsp:nvSpPr>
        <dsp:cNvPr id="0" name=""/>
        <dsp:cNvSpPr/>
      </dsp:nvSpPr>
      <dsp:spPr>
        <a:xfrm>
          <a:off x="1013876" y="1099000"/>
          <a:ext cx="9391209" cy="877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02" tIns="92902" rIns="92902" bIns="92902" numCol="1" spcCol="1270" anchor="ctr" anchorCtr="0">
          <a:noAutofit/>
        </a:bodyPr>
        <a:lstStyle/>
        <a:p>
          <a:pPr marL="0" lvl="0" indent="0" algn="l" defTabSz="977900">
            <a:lnSpc>
              <a:spcPct val="100000"/>
            </a:lnSpc>
            <a:spcBef>
              <a:spcPct val="0"/>
            </a:spcBef>
            <a:spcAft>
              <a:spcPct val="35000"/>
            </a:spcAft>
            <a:buNone/>
          </a:pPr>
          <a:r>
            <a:rPr lang="en-US" sz="2200" kern="1200"/>
            <a:t>Black and Hispanic people are less likely than White people to receive or complete treatment for</a:t>
          </a:r>
          <a:r>
            <a:rPr lang="en-US" sz="2200" kern="1200" baseline="0"/>
            <a:t> </a:t>
          </a:r>
          <a:r>
            <a:rPr lang="en-US" sz="2200" kern="1200" baseline="0">
              <a:latin typeface="Arial" panose="020B0604020202020204"/>
            </a:rPr>
            <a:t>SUD</a:t>
          </a:r>
          <a:r>
            <a:rPr lang="en-US" sz="2200" kern="1200" baseline="30000">
              <a:latin typeface="Arial" panose="020B0604020202020204"/>
            </a:rPr>
            <a:t>10,12</a:t>
          </a:r>
          <a:r>
            <a:rPr lang="en-US" sz="2200" kern="1200" baseline="30000"/>
            <a:t> </a:t>
          </a:r>
          <a:endParaRPr lang="en-US" sz="2200" kern="1200"/>
        </a:p>
      </dsp:txBody>
      <dsp:txXfrm>
        <a:off x="1013876" y="1099000"/>
        <a:ext cx="9391209" cy="877814"/>
      </dsp:txXfrm>
    </dsp:sp>
    <dsp:sp modelId="{2669B310-014A-47F4-9AA5-922AF141B7A1}">
      <dsp:nvSpPr>
        <dsp:cNvPr id="0" name=""/>
        <dsp:cNvSpPr/>
      </dsp:nvSpPr>
      <dsp:spPr>
        <a:xfrm>
          <a:off x="0" y="2196268"/>
          <a:ext cx="10405086" cy="8778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A736AF8-8B37-4870-B24B-027B80C5DD40}">
      <dsp:nvSpPr>
        <dsp:cNvPr id="0" name=""/>
        <dsp:cNvSpPr/>
      </dsp:nvSpPr>
      <dsp:spPr>
        <a:xfrm>
          <a:off x="265538" y="2393777"/>
          <a:ext cx="482798" cy="4827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B3116C-C35C-4532-9B7B-D7020249E166}">
      <dsp:nvSpPr>
        <dsp:cNvPr id="0" name=""/>
        <dsp:cNvSpPr/>
      </dsp:nvSpPr>
      <dsp:spPr>
        <a:xfrm>
          <a:off x="1013876" y="2196268"/>
          <a:ext cx="9391209" cy="877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02" tIns="92902" rIns="92902" bIns="92902" numCol="1" spcCol="1270" anchor="ctr" anchorCtr="0">
          <a:noAutofit/>
        </a:bodyPr>
        <a:lstStyle/>
        <a:p>
          <a:pPr marL="0" lvl="0" indent="0" algn="l" defTabSz="977900">
            <a:lnSpc>
              <a:spcPct val="100000"/>
            </a:lnSpc>
            <a:spcBef>
              <a:spcPct val="0"/>
            </a:spcBef>
            <a:spcAft>
              <a:spcPct val="35000"/>
            </a:spcAft>
            <a:buNone/>
          </a:pPr>
          <a:r>
            <a:rPr lang="en-US" sz="2200" kern="1200"/>
            <a:t>Black people are less likely to receive medication </a:t>
          </a:r>
          <a:br>
            <a:rPr lang="en-US" sz="2200" kern="1200"/>
          </a:br>
          <a:r>
            <a:rPr lang="en-US" sz="2200" kern="1200"/>
            <a:t>for OUD (MOUD) than their White </a:t>
          </a:r>
          <a:r>
            <a:rPr lang="en-US" sz="2200" kern="1200" baseline="0">
              <a:latin typeface="Arial" panose="020B0604020202020204"/>
            </a:rPr>
            <a:t>peers</a:t>
          </a:r>
          <a:r>
            <a:rPr lang="en-US" sz="2200" kern="1200" baseline="30000">
              <a:latin typeface="Arial" panose="020B0604020202020204"/>
            </a:rPr>
            <a:t>13</a:t>
          </a:r>
          <a:r>
            <a:rPr lang="en-US" sz="2200" kern="1200" baseline="30000"/>
            <a:t> </a:t>
          </a:r>
          <a:endParaRPr lang="en-US" sz="2200" kern="1200"/>
        </a:p>
      </dsp:txBody>
      <dsp:txXfrm>
        <a:off x="1013876" y="2196268"/>
        <a:ext cx="9391209" cy="877814"/>
      </dsp:txXfrm>
    </dsp:sp>
    <dsp:sp modelId="{1AA9B934-8410-4CAA-965A-F50B7028C02C}">
      <dsp:nvSpPr>
        <dsp:cNvPr id="0" name=""/>
        <dsp:cNvSpPr/>
      </dsp:nvSpPr>
      <dsp:spPr>
        <a:xfrm>
          <a:off x="0" y="3293537"/>
          <a:ext cx="10405086" cy="877814"/>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2F8D52-3E98-4F1D-96E7-BF0664CE64BF}">
      <dsp:nvSpPr>
        <dsp:cNvPr id="0" name=""/>
        <dsp:cNvSpPr/>
      </dsp:nvSpPr>
      <dsp:spPr>
        <a:xfrm>
          <a:off x="265538" y="3491045"/>
          <a:ext cx="482798" cy="482798"/>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37E0A47-9360-4460-B694-9BB9B4ECF8B7}">
      <dsp:nvSpPr>
        <dsp:cNvPr id="0" name=""/>
        <dsp:cNvSpPr/>
      </dsp:nvSpPr>
      <dsp:spPr>
        <a:xfrm>
          <a:off x="1013876" y="3293537"/>
          <a:ext cx="9391209" cy="8778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2902" tIns="92902" rIns="92902" bIns="92902" numCol="1" spcCol="1270" anchor="ctr" anchorCtr="0">
          <a:noAutofit/>
        </a:bodyPr>
        <a:lstStyle/>
        <a:p>
          <a:pPr marL="0" lvl="0" indent="0" algn="l" defTabSz="977900">
            <a:lnSpc>
              <a:spcPct val="100000"/>
            </a:lnSpc>
            <a:spcBef>
              <a:spcPct val="0"/>
            </a:spcBef>
            <a:spcAft>
              <a:spcPct val="35000"/>
            </a:spcAft>
            <a:buNone/>
          </a:pPr>
          <a:r>
            <a:rPr lang="en-US" sz="2200" kern="1200"/>
            <a:t>Less than half of SUD treatment programs </a:t>
          </a:r>
          <a:br>
            <a:rPr lang="en-US" sz="2200" kern="1200"/>
          </a:br>
          <a:r>
            <a:rPr lang="en-US" sz="2200" kern="1200"/>
            <a:t>provide medication</a:t>
          </a:r>
          <a:r>
            <a:rPr lang="en-US" sz="2200" kern="1200" baseline="0"/>
            <a:t> </a:t>
          </a:r>
          <a:r>
            <a:rPr lang="en-US" sz="2200" kern="1200" baseline="0">
              <a:latin typeface="Arial" panose="020B0604020202020204"/>
            </a:rPr>
            <a:t>treatment</a:t>
          </a:r>
          <a:r>
            <a:rPr lang="en-US" sz="2200" kern="1200" baseline="30000">
              <a:latin typeface="Arial" panose="020B0604020202020204"/>
            </a:rPr>
            <a:t>14</a:t>
          </a:r>
          <a:r>
            <a:rPr lang="en-US" sz="2200" kern="1200" baseline="30000"/>
            <a:t> </a:t>
          </a:r>
          <a:endParaRPr lang="en-US" sz="2200" kern="1200"/>
        </a:p>
      </dsp:txBody>
      <dsp:txXfrm>
        <a:off x="1013876" y="3293537"/>
        <a:ext cx="9391209" cy="87781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8501FA-92A8-6949-B470-FB8CE3596711}" type="datetimeFigureOut">
              <a:rPr lang="en-US" smtClean="0"/>
              <a:t>2/5/2025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A87777-DD3C-CC4E-BAFA-61846C0BD13C}" type="slidenum">
              <a:rPr lang="en-US" smtClean="0"/>
              <a:t>‹#›</a:t>
            </a:fld>
            <a:endParaRPr lang="en-US"/>
          </a:p>
        </p:txBody>
      </p:sp>
    </p:spTree>
    <p:extLst>
      <p:ext uri="{BB962C8B-B14F-4D97-AF65-F5344CB8AC3E}">
        <p14:creationId xmlns:p14="http://schemas.microsoft.com/office/powerpoint/2010/main" val="7843788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8" Type="http://schemas.openxmlformats.org/officeDocument/2006/relationships/hyperlink" Target="https://saferbirth.org/wp-content/uploads/U2-FINAL_AIM_Bundle_CPPPSUD.pdf" TargetMode="External"/><Relationship Id="rId3" Type="http://schemas.openxmlformats.org/officeDocument/2006/relationships/hyperlink" Target="https://vbhc.dellmed.utexas.edu/courses/course-v1:ut+cn01+2020-21/about" TargetMode="External"/><Relationship Id="rId7" Type="http://schemas.openxmlformats.org/officeDocument/2006/relationships/hyperlink" Target="https://www.ncbi.nlm.nih.gov/pmc/articles/PMC10246753/" TargetMode="External"/><Relationship Id="rId12" Type="http://schemas.openxmlformats.org/officeDocument/2006/relationships/hyperlink" Target="https://www.samhsa.gov/sites/default/files/virtual-recovery-resources.pdf" TargetMode="External"/><Relationship Id="rId2" Type="http://schemas.openxmlformats.org/officeDocument/2006/relationships/slide" Target="../slides/slide44.xml"/><Relationship Id="rId1" Type="http://schemas.openxmlformats.org/officeDocument/2006/relationships/notesMaster" Target="../notesMasters/notesMaster1.xml"/><Relationship Id="rId6" Type="http://schemas.openxmlformats.org/officeDocument/2006/relationships/hyperlink" Target="https://www.ncbi.nlm.nih.gov/books/NBK200701/" TargetMode="External"/><Relationship Id="rId11" Type="http://schemas.openxmlformats.org/officeDocument/2006/relationships/hyperlink" Target="https://store.samhsa.gov/product/healthy-pregnancy-healthy-baby-fact-sheets/sma18-5071" TargetMode="External"/><Relationship Id="rId5" Type="http://schemas.openxmlformats.org/officeDocument/2006/relationships/hyperlink" Target="https://nida.nih.gov/research-topics/stigma-discrimination#stigma" TargetMode="External"/><Relationship Id="rId10" Type="http://schemas.openxmlformats.org/officeDocument/2006/relationships/hyperlink" Target="https://ncsacw.acf.hhs.gov/files/preparing-for-your-baby-tipsheet.pdf" TargetMode="External"/><Relationship Id="rId4" Type="http://schemas.openxmlformats.org/officeDocument/2006/relationships/hyperlink" Target="https://nida.nih.gov/nidamed-medical-health-professionals/health-professions-education/words-matter-language-showing-compassion-care-women-infants-families-communities-impacted-substance-use-disorder" TargetMode="External"/><Relationship Id="rId9" Type="http://schemas.openxmlformats.org/officeDocument/2006/relationships/hyperlink" Target="https://harmreduction.org/resource-center/harm-reduction-near-you/" TargetMode="Externa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200">
                <a:latin typeface="Calibri"/>
                <a:ea typeface="Calibri"/>
                <a:cs typeface="Calibri"/>
              </a:rPr>
              <a:t>Welcome to </a:t>
            </a:r>
            <a:r>
              <a:rPr lang="en-US">
                <a:latin typeface="Calibri"/>
                <a:ea typeface="Calibri"/>
                <a:cs typeface="Calibri"/>
              </a:rPr>
              <a:t>[insert institution]</a:t>
            </a:r>
            <a:r>
              <a:rPr lang="en-US" sz="1200">
                <a:latin typeface="Calibri"/>
                <a:ea typeface="Calibri"/>
                <a:cs typeface="Calibri"/>
              </a:rPr>
              <a:t> grand rounds. The topic today is “Providing Compassionate Care for Pregnant and Parenting Patients With Substance Use Disorder: Reducing Stigma to Improve Outcomes.”</a:t>
            </a:r>
          </a:p>
          <a:p>
            <a:pPr>
              <a:lnSpc>
                <a:spcPct val="107000"/>
              </a:lnSpc>
            </a:pPr>
            <a:endParaRPr lang="en-US" sz="1200" b="1">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US" sz="1200" b="1">
                <a:latin typeface="Calibri" panose="020F0502020204030204" pitchFamily="34" charset="0"/>
                <a:ea typeface="Calibri" panose="020F0502020204030204" pitchFamily="34" charset="0"/>
                <a:cs typeface="Calibri" panose="020F0502020204030204" pitchFamily="34" charset="0"/>
              </a:rPr>
              <a:t>Note</a:t>
            </a:r>
            <a:r>
              <a:rPr lang="en-US" sz="1200">
                <a:latin typeface="Calibri" panose="020F0502020204030204" pitchFamily="34" charset="0"/>
                <a:ea typeface="Calibri" panose="020F0502020204030204" pitchFamily="34" charset="0"/>
                <a:cs typeface="Calibri" panose="020F0502020204030204" pitchFamily="34" charset="0"/>
              </a:rPr>
              <a:t>: This slide is to be customized by the speaker/sponsoring organization. </a:t>
            </a:r>
          </a:p>
          <a:p>
            <a:pPr>
              <a:lnSpc>
                <a:spcPct val="107000"/>
              </a:lnSpc>
            </a:pPr>
            <a:endParaRPr lang="en-US" sz="1200">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p:cNvSpPr>
            <a:spLocks noGrp="1"/>
          </p:cNvSpPr>
          <p:nvPr>
            <p:ph type="sldNum" sz="quarter" idx="5"/>
          </p:nvPr>
        </p:nvSpPr>
        <p:spPr/>
        <p:txBody>
          <a:bodyPr/>
          <a:lstStyle/>
          <a:p>
            <a:fld id="{78A87777-DD3C-CC4E-BAFA-61846C0BD13C}" type="slidenum">
              <a:rPr lang="en-US" smtClean="0"/>
              <a:t>1</a:t>
            </a:fld>
            <a:endParaRPr lang="en-US"/>
          </a:p>
        </p:txBody>
      </p:sp>
    </p:spTree>
    <p:extLst>
      <p:ext uri="{BB962C8B-B14F-4D97-AF65-F5344CB8AC3E}">
        <p14:creationId xmlns:p14="http://schemas.microsoft.com/office/powerpoint/2010/main" val="20281939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200">
                <a:latin typeface="Calibri"/>
                <a:ea typeface="Calibri"/>
                <a:cs typeface="Calibri"/>
              </a:rPr>
              <a:t>The next domain of the model looks at the manifestations of stigma. Manifestations are a combination of practices and experiences. Practices are actions and behaviors demonstrated toward the stigmatized group or person. Stigma is what permits systems or persons to enact prejudices, display negative attitudes, and actively discriminate. </a:t>
            </a:r>
          </a:p>
          <a:p>
            <a:pPr>
              <a:lnSpc>
                <a:spcPct val="107000"/>
              </a:lnSpc>
            </a:pPr>
            <a:r>
              <a:rPr lang="en-US" sz="1200">
                <a:latin typeface="Calibri"/>
                <a:ea typeface="Calibri"/>
                <a:cs typeface="Calibri"/>
              </a:rPr>
              <a:t> </a:t>
            </a:r>
          </a:p>
          <a:p>
            <a:pPr>
              <a:lnSpc>
                <a:spcPct val="107000"/>
              </a:lnSpc>
            </a:pPr>
            <a:r>
              <a:rPr lang="en-US" sz="1200">
                <a:latin typeface="Calibri"/>
                <a:ea typeface="Calibri"/>
                <a:cs typeface="Calibri"/>
              </a:rPr>
              <a:t>Experiences, on the other hand, may be shared by many people but are inherently personal. People </a:t>
            </a:r>
            <a:r>
              <a:rPr lang="en-US">
                <a:latin typeface="Calibri"/>
                <a:ea typeface="Calibri"/>
                <a:cs typeface="Calibri"/>
              </a:rPr>
              <a:t>who are stigmatized</a:t>
            </a:r>
            <a:r>
              <a:rPr lang="en-US" sz="1200">
                <a:latin typeface="Calibri"/>
                <a:ea typeface="Calibri"/>
                <a:cs typeface="Calibri"/>
              </a:rPr>
              <a:t> may have direct negative experiences or consequences when stigmatizing practices are enacted upon or applied to them. </a:t>
            </a:r>
          </a:p>
          <a:p>
            <a:pPr>
              <a:lnSpc>
                <a:spcPct val="107000"/>
              </a:lnSpc>
            </a:pPr>
            <a:endParaRPr lang="en-US" sz="1200">
              <a:latin typeface="Calibri"/>
              <a:ea typeface="Calibri"/>
              <a:cs typeface="Calibri"/>
            </a:endParaRPr>
          </a:p>
          <a:p>
            <a:pPr>
              <a:lnSpc>
                <a:spcPct val="107000"/>
              </a:lnSpc>
            </a:pPr>
            <a:r>
              <a:rPr lang="en-US" sz="1200">
                <a:latin typeface="Calibri"/>
                <a:ea typeface="Calibri"/>
                <a:cs typeface="Calibri"/>
              </a:rPr>
              <a:t>Stigmatized people and groups may plan their behavior(s) because they anticipate negative experiences and seek to minimize being exposed to negative attitudes. They may also internalize the negative judgements and apply these stereotypes and attitudes to themselves. </a:t>
            </a:r>
          </a:p>
          <a:p>
            <a:pPr>
              <a:lnSpc>
                <a:spcPct val="107000"/>
              </a:lnSpc>
            </a:pPr>
            <a:r>
              <a:rPr lang="en-US" sz="1200">
                <a:latin typeface="Calibri"/>
                <a:ea typeface="Calibri"/>
                <a:cs typeface="Calibri"/>
              </a:rPr>
              <a:t> </a:t>
            </a:r>
          </a:p>
          <a:p>
            <a:pPr>
              <a:lnSpc>
                <a:spcPct val="107000"/>
              </a:lnSpc>
            </a:pPr>
            <a:r>
              <a:rPr lang="en-US" sz="1200">
                <a:latin typeface="Calibri"/>
                <a:ea typeface="Calibri"/>
                <a:cs typeface="Calibri"/>
              </a:rPr>
              <a:t>Finally, there is stigma by association, which may be experienced by family and community members or friends of persons experiencing stigma. </a:t>
            </a:r>
          </a:p>
          <a:p>
            <a:endParaRPr lang="en-US" sz="1200"/>
          </a:p>
        </p:txBody>
      </p:sp>
      <p:sp>
        <p:nvSpPr>
          <p:cNvPr id="4" name="Slide Number Placeholder 3"/>
          <p:cNvSpPr>
            <a:spLocks noGrp="1"/>
          </p:cNvSpPr>
          <p:nvPr>
            <p:ph type="sldNum" sz="quarter" idx="5"/>
          </p:nvPr>
        </p:nvSpPr>
        <p:spPr/>
        <p:txBody>
          <a:bodyPr/>
          <a:lstStyle/>
          <a:p>
            <a:fld id="{78A87777-DD3C-CC4E-BAFA-61846C0BD13C}" type="slidenum">
              <a:rPr lang="en-US" smtClean="0"/>
              <a:t>10</a:t>
            </a:fld>
            <a:endParaRPr lang="en-US"/>
          </a:p>
        </p:txBody>
      </p:sp>
    </p:spTree>
    <p:extLst>
      <p:ext uri="{BB962C8B-B14F-4D97-AF65-F5344CB8AC3E}">
        <p14:creationId xmlns:p14="http://schemas.microsoft.com/office/powerpoint/2010/main" val="34034635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200">
                <a:latin typeface="Calibri" panose="020F0502020204030204" pitchFamily="34" charset="0"/>
                <a:ea typeface="Calibri" panose="020F0502020204030204" pitchFamily="34" charset="0"/>
                <a:cs typeface="Calibri" panose="020F0502020204030204" pitchFamily="34" charset="0"/>
              </a:rPr>
              <a:t>Stigma produces a range of increasingly predictable results for stigmatized groups and individuals. At the level of organizations or society, stigma may result in codification in the form of:</a:t>
            </a:r>
            <a:endParaRPr lang="en-US" sz="1200">
              <a:latin typeface="Calibri" panose="020F0502020204030204" pitchFamily="34" charset="0"/>
              <a:ea typeface="Calibri" panose="020F0502020204030204" pitchFamily="34" charset="0"/>
              <a:cs typeface="Times New Roman" panose="02020603050405020304" pitchFamily="18" charset="0"/>
            </a:endParaRPr>
          </a:p>
          <a:p>
            <a:pPr marL="346740" indent="-346740">
              <a:lnSpc>
                <a:spcPct val="107000"/>
              </a:lnSpc>
              <a:buFont typeface="Symbol" panose="05050102010706020507" pitchFamily="18" charset="2"/>
              <a:buChar char=""/>
            </a:pPr>
            <a:r>
              <a:rPr lang="en-US" sz="1200">
                <a:latin typeface="Calibri" panose="020F0502020204030204" pitchFamily="34" charset="0"/>
                <a:ea typeface="Calibri" panose="020F0502020204030204" pitchFamily="34" charset="0"/>
                <a:cs typeface="Calibri" panose="020F0502020204030204" pitchFamily="34" charset="0"/>
              </a:rPr>
              <a:t>Laws or regulations</a:t>
            </a:r>
            <a:endParaRPr lang="en-US" sz="1200">
              <a:latin typeface="Calibri" panose="020F0502020204030204" pitchFamily="34" charset="0"/>
              <a:ea typeface="Calibri" panose="020F0502020204030204" pitchFamily="34" charset="0"/>
              <a:cs typeface="Times New Roman" panose="02020603050405020304" pitchFamily="18" charset="0"/>
            </a:endParaRPr>
          </a:p>
          <a:p>
            <a:pPr marL="346740" indent="-346740">
              <a:lnSpc>
                <a:spcPct val="107000"/>
              </a:lnSpc>
              <a:buFont typeface="Symbol" panose="05050102010706020507" pitchFamily="18" charset="2"/>
              <a:buChar char=""/>
            </a:pPr>
            <a:r>
              <a:rPr lang="en-US" sz="1200">
                <a:latin typeface="Calibri" panose="020F0502020204030204" pitchFamily="34" charset="0"/>
                <a:ea typeface="Calibri" panose="020F0502020204030204" pitchFamily="34" charset="0"/>
                <a:cs typeface="Calibri" panose="020F0502020204030204" pitchFamily="34" charset="0"/>
              </a:rPr>
              <a:t>Decisions about what services are offered and where</a:t>
            </a:r>
            <a:endParaRPr lang="en-US" sz="1200">
              <a:latin typeface="Calibri" panose="020F0502020204030204" pitchFamily="34" charset="0"/>
              <a:ea typeface="Calibri" panose="020F0502020204030204" pitchFamily="34" charset="0"/>
              <a:cs typeface="Times New Roman" panose="02020603050405020304" pitchFamily="18" charset="0"/>
            </a:endParaRPr>
          </a:p>
          <a:p>
            <a:pPr marL="346740" indent="-346740">
              <a:lnSpc>
                <a:spcPct val="107000"/>
              </a:lnSpc>
              <a:buFont typeface="Symbol" panose="05050102010706020507" pitchFamily="18" charset="2"/>
              <a:buChar char=""/>
            </a:pPr>
            <a:r>
              <a:rPr lang="en-US" sz="1200">
                <a:latin typeface="Calibri" panose="020F0502020204030204" pitchFamily="34" charset="0"/>
                <a:ea typeface="Calibri" panose="020F0502020204030204" pitchFamily="34" charset="0"/>
                <a:cs typeface="Calibri" panose="020F0502020204030204" pitchFamily="34" charset="0"/>
              </a:rPr>
              <a:t>What terminology or images can be used to communicate about people or groups “marked” with stigma</a:t>
            </a:r>
            <a:endParaRPr lang="en-US" sz="1200">
              <a:latin typeface="Calibri" panose="020F0502020204030204" pitchFamily="34" charset="0"/>
              <a:ea typeface="Calibri" panose="020F0502020204030204" pitchFamily="34" charset="0"/>
              <a:cs typeface="Times New Roman" panose="02020603050405020304" pitchFamily="18" charset="0"/>
            </a:endParaRPr>
          </a:p>
          <a:p>
            <a:pPr marL="346740" indent="-346740">
              <a:lnSpc>
                <a:spcPct val="107000"/>
              </a:lnSpc>
              <a:buFont typeface="Symbol" panose="05050102010706020507" pitchFamily="18" charset="2"/>
              <a:buChar char=""/>
            </a:pPr>
            <a:r>
              <a:rPr lang="en-US" sz="1200">
                <a:latin typeface="Calibri" panose="020F0502020204030204" pitchFamily="34" charset="0"/>
                <a:ea typeface="Calibri" panose="020F0502020204030204" pitchFamily="34" charset="0"/>
                <a:cs typeface="Calibri" panose="020F0502020204030204" pitchFamily="34" charset="0"/>
              </a:rPr>
              <a:t>Tolerance of these conditions</a:t>
            </a:r>
            <a:endParaRPr lang="en-US" sz="12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a:latin typeface="Calibri" panose="020F0502020204030204" pitchFamily="34" charset="0"/>
                <a:ea typeface="Calibri" panose="020F0502020204030204" pitchFamily="34" charset="0"/>
                <a:cs typeface="Calibri" panose="020F0502020204030204" pitchFamily="34" charset="0"/>
              </a:rPr>
              <a:t> </a:t>
            </a:r>
            <a:endParaRPr lang="en-US" sz="12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a:latin typeface="Calibri" panose="020F0502020204030204" pitchFamily="34" charset="0"/>
                <a:ea typeface="Calibri" panose="020F0502020204030204" pitchFamily="34" charset="0"/>
                <a:cs typeface="Calibri" panose="020F0502020204030204" pitchFamily="34" charset="0"/>
              </a:rPr>
              <a:t>Consequently, people and populations experience reduced access and acceptability of services, compounding negative consequences, impeding self-efficacy, decreasing resilience, and resulting in injustices that produce devaluation and isolation. </a:t>
            </a:r>
            <a:endParaRPr lang="en-US" sz="12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8A87777-DD3C-CC4E-BAFA-61846C0BD13C}" type="slidenum">
              <a:rPr lang="en-US" smtClean="0"/>
              <a:t>11</a:t>
            </a:fld>
            <a:endParaRPr lang="en-US"/>
          </a:p>
        </p:txBody>
      </p:sp>
    </p:spTree>
    <p:extLst>
      <p:ext uri="{BB962C8B-B14F-4D97-AF65-F5344CB8AC3E}">
        <p14:creationId xmlns:p14="http://schemas.microsoft.com/office/powerpoint/2010/main" val="32698277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200">
                <a:latin typeface="Calibri" panose="020F0502020204030204" pitchFamily="34" charset="0"/>
                <a:ea typeface="Calibri" panose="020F0502020204030204" pitchFamily="34" charset="0"/>
                <a:cs typeface="Calibri" panose="020F0502020204030204" pitchFamily="34" charset="0"/>
              </a:rPr>
              <a:t>The model names the health and social impacts to which stigma can contribute, including increased incidence of disease, higher morbidity and mortality, worse quality of life, and social exclusion. We are going to turn our attention now to SUD in pregnant and parenting patients to look at the evidence for these outcomes. </a:t>
            </a:r>
            <a:endParaRPr lang="en-US" sz="12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8A87777-DD3C-CC4E-BAFA-61846C0BD13C}" type="slidenum">
              <a:rPr lang="en-US" smtClean="0"/>
              <a:t>12</a:t>
            </a:fld>
            <a:endParaRPr lang="en-US"/>
          </a:p>
        </p:txBody>
      </p:sp>
    </p:spTree>
    <p:extLst>
      <p:ext uri="{BB962C8B-B14F-4D97-AF65-F5344CB8AC3E}">
        <p14:creationId xmlns:p14="http://schemas.microsoft.com/office/powerpoint/2010/main" val="9204375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200" b="1">
                <a:latin typeface="Calibri"/>
                <a:ea typeface="Calibri" panose="020F0502020204030204" pitchFamily="34" charset="0"/>
                <a:cs typeface="Calibri"/>
              </a:rPr>
              <a:t>Note to presenter</a:t>
            </a:r>
            <a:r>
              <a:rPr lang="en-US" sz="1200">
                <a:latin typeface="Calibri"/>
                <a:ea typeface="Calibri" panose="020F0502020204030204" pitchFamily="34" charset="0"/>
                <a:cs typeface="Calibri"/>
              </a:rPr>
              <a:t>: Use the exercise described here to engage the audience or use the script if the exercise is not feasible. </a:t>
            </a:r>
          </a:p>
          <a:p>
            <a:pPr>
              <a:lnSpc>
                <a:spcPct val="107000"/>
              </a:lnSpc>
            </a:pPr>
            <a:endParaRPr lang="en-US" sz="1200">
              <a:latin typeface="Calibri"/>
              <a:ea typeface="Calibri" panose="020F0502020204030204" pitchFamily="34" charset="0"/>
              <a:cs typeface="Calibri"/>
            </a:endParaRPr>
          </a:p>
          <a:p>
            <a:pPr>
              <a:lnSpc>
                <a:spcPct val="107000"/>
              </a:lnSpc>
            </a:pPr>
            <a:r>
              <a:rPr lang="en-US" sz="1200" b="1">
                <a:latin typeface="Calibri"/>
                <a:ea typeface="Calibri" panose="020F0502020204030204" pitchFamily="34" charset="0"/>
                <a:cs typeface="Calibri"/>
              </a:rPr>
              <a:t>Introduce slide: </a:t>
            </a:r>
            <a:r>
              <a:rPr lang="en-US" sz="1200">
                <a:latin typeface="Calibri"/>
                <a:ea typeface="Calibri" panose="020F0502020204030204" pitchFamily="34" charset="0"/>
                <a:cs typeface="Calibri"/>
              </a:rPr>
              <a:t>Let’s circle back to Ana for a moment and apply the model to her situation. </a:t>
            </a:r>
            <a:endParaRPr lang="en-US" sz="1200"/>
          </a:p>
          <a:p>
            <a:pPr>
              <a:lnSpc>
                <a:spcPct val="107000"/>
              </a:lnSpc>
            </a:pPr>
            <a:endParaRPr lang="en-US" sz="1200">
              <a:latin typeface="Calibri"/>
              <a:ea typeface="Calibri" panose="020F0502020204030204" pitchFamily="34" charset="0"/>
              <a:cs typeface="Calibri"/>
            </a:endParaRPr>
          </a:p>
          <a:p>
            <a:pPr>
              <a:lnSpc>
                <a:spcPct val="107000"/>
              </a:lnSpc>
            </a:pPr>
            <a:r>
              <a:rPr lang="en-US" sz="1200" b="1">
                <a:latin typeface="Calibri"/>
                <a:ea typeface="Calibri"/>
                <a:cs typeface="Calibri"/>
              </a:rPr>
              <a:t>Instructions: </a:t>
            </a:r>
            <a:r>
              <a:rPr lang="en-US" sz="1200">
                <a:latin typeface="Calibri"/>
                <a:ea typeface="Calibri"/>
                <a:cs typeface="Calibri"/>
              </a:rPr>
              <a:t>Ask a member of the audience to read the slide. If this is not possible</a:t>
            </a:r>
            <a:r>
              <a:rPr lang="en-US">
                <a:latin typeface="Calibri"/>
                <a:ea typeface="Calibri"/>
                <a:cs typeface="Calibri"/>
              </a:rPr>
              <a:t>,</a:t>
            </a:r>
            <a:r>
              <a:rPr lang="en-US" sz="1200">
                <a:latin typeface="Calibri"/>
                <a:ea typeface="Calibri"/>
                <a:cs typeface="Calibri"/>
              </a:rPr>
              <a:t> </a:t>
            </a:r>
            <a:r>
              <a:rPr lang="en-US">
                <a:latin typeface="Calibri"/>
                <a:ea typeface="Calibri"/>
                <a:cs typeface="Calibri"/>
              </a:rPr>
              <a:t>or no one volunteers, use</a:t>
            </a:r>
            <a:r>
              <a:rPr lang="en-US" sz="1200">
                <a:latin typeface="Calibri"/>
                <a:ea typeface="Calibri"/>
                <a:cs typeface="Calibri"/>
              </a:rPr>
              <a:t> the script provided below. </a:t>
            </a:r>
          </a:p>
          <a:p>
            <a:pPr>
              <a:lnSpc>
                <a:spcPct val="107000"/>
              </a:lnSpc>
            </a:pPr>
            <a:endParaRPr lang="en-US" sz="1200" b="1">
              <a:latin typeface="Calibri"/>
              <a:ea typeface="Calibri" panose="020F0502020204030204" pitchFamily="34" charset="0"/>
              <a:cs typeface="Calibri"/>
            </a:endParaRPr>
          </a:p>
          <a:p>
            <a:pPr>
              <a:lnSpc>
                <a:spcPct val="107000"/>
              </a:lnSpc>
            </a:pPr>
            <a:r>
              <a:rPr lang="en-US" sz="1200" b="1">
                <a:latin typeface="Calibri"/>
                <a:ea typeface="Calibri" panose="020F0502020204030204" pitchFamily="34" charset="0"/>
                <a:cs typeface="Calibri"/>
              </a:rPr>
              <a:t>Exercise</a:t>
            </a:r>
            <a:r>
              <a:rPr lang="en-US" sz="1200">
                <a:latin typeface="Calibri"/>
                <a:ea typeface="Calibri" panose="020F0502020204030204" pitchFamily="34" charset="0"/>
                <a:cs typeface="Calibri"/>
              </a:rPr>
              <a:t>: Invite the audience to identify facilitators, drivers, and manifestations of stigma in the case.</a:t>
            </a:r>
          </a:p>
          <a:p>
            <a:pPr>
              <a:lnSpc>
                <a:spcPct val="107000"/>
              </a:lnSpc>
            </a:pPr>
            <a:endParaRPr lang="en-US" sz="1200">
              <a:latin typeface="Calibri"/>
              <a:ea typeface="Calibri" panose="020F0502020204030204" pitchFamily="34" charset="0"/>
              <a:cs typeface="Calibri"/>
            </a:endParaRPr>
          </a:p>
          <a:p>
            <a:pPr marL="751205" lvl="1" indent="-288925">
              <a:lnSpc>
                <a:spcPct val="107000"/>
              </a:lnSpc>
              <a:buFont typeface="Arial" panose="020B0604020202020204" pitchFamily="34" charset="0"/>
              <a:buChar char="•"/>
            </a:pPr>
            <a:r>
              <a:rPr lang="en-US" sz="1200">
                <a:latin typeface="Calibri"/>
                <a:ea typeface="Calibri"/>
                <a:cs typeface="Calibri"/>
              </a:rPr>
              <a:t>Facilitator: Cultural, social, and gender expectations (</a:t>
            </a:r>
            <a:r>
              <a:rPr lang="en-US">
                <a:latin typeface="Calibri"/>
                <a:ea typeface="Calibri"/>
                <a:cs typeface="Calibri"/>
              </a:rPr>
              <a:t>i.e.,</a:t>
            </a:r>
            <a:r>
              <a:rPr lang="en-US" sz="1200">
                <a:latin typeface="Calibri"/>
                <a:ea typeface="Calibri"/>
                <a:cs typeface="Calibri"/>
              </a:rPr>
              <a:t> Latina, unmarried, SUD)</a:t>
            </a:r>
          </a:p>
          <a:p>
            <a:pPr marL="751271" lvl="1" indent="-288950">
              <a:lnSpc>
                <a:spcPct val="107000"/>
              </a:lnSpc>
              <a:buFont typeface="Arial" panose="020B0604020202020204" pitchFamily="34" charset="0"/>
              <a:buChar char="•"/>
            </a:pPr>
            <a:r>
              <a:rPr lang="en-US" sz="1200">
                <a:latin typeface="Calibri"/>
                <a:ea typeface="Calibri" panose="020F0502020204030204" pitchFamily="34" charset="0"/>
                <a:cs typeface="Calibri"/>
              </a:rPr>
              <a:t>Driver: Shame</a:t>
            </a:r>
          </a:p>
          <a:p>
            <a:pPr marL="751271" lvl="1" indent="-288950">
              <a:lnSpc>
                <a:spcPct val="107000"/>
              </a:lnSpc>
              <a:buFont typeface="Arial" panose="020B0604020202020204" pitchFamily="34" charset="0"/>
              <a:buChar char="•"/>
            </a:pPr>
            <a:r>
              <a:rPr lang="en-US" sz="1200">
                <a:latin typeface="Calibri"/>
                <a:ea typeface="Calibri" panose="020F0502020204030204" pitchFamily="34" charset="0"/>
                <a:cs typeface="Calibri"/>
              </a:rPr>
              <a:t>Manifestation: Delay in seeking prenatal care</a:t>
            </a:r>
          </a:p>
          <a:p>
            <a:pPr>
              <a:lnSpc>
                <a:spcPct val="107000"/>
              </a:lnSpc>
            </a:pPr>
            <a:endParaRPr lang="en-US" sz="1200">
              <a:latin typeface="Calibri"/>
              <a:ea typeface="Calibri" panose="020F0502020204030204" pitchFamily="34" charset="0"/>
              <a:cs typeface="Calibri"/>
            </a:endParaRPr>
          </a:p>
          <a:p>
            <a:pPr>
              <a:lnSpc>
                <a:spcPct val="107000"/>
              </a:lnSpc>
            </a:pPr>
            <a:r>
              <a:rPr lang="en-US" sz="1200" b="1">
                <a:latin typeface="Calibri"/>
                <a:ea typeface="Calibri"/>
                <a:cs typeface="Calibri"/>
              </a:rPr>
              <a:t>Script</a:t>
            </a:r>
            <a:r>
              <a:rPr lang="en-US" sz="1200">
                <a:latin typeface="Calibri"/>
                <a:ea typeface="Calibri"/>
                <a:cs typeface="Calibri"/>
              </a:rPr>
              <a:t>: Several circumstances and characteristics may be marked with stigma in our society and in health care. The most obvious source of stigma is her SUD, which is compounded by the fact that she is pregnant. She may be violating norms related to her marital status, as well as cultural and economic expectations. Ana also started herself on a prenatal vitamin, so chances are</a:t>
            </a:r>
            <a:r>
              <a:rPr lang="en-US">
                <a:latin typeface="Calibri"/>
                <a:ea typeface="Calibri"/>
                <a:cs typeface="Calibri"/>
              </a:rPr>
              <a:t>,</a:t>
            </a:r>
            <a:r>
              <a:rPr lang="en-US" sz="1200">
                <a:latin typeface="Calibri"/>
                <a:ea typeface="Calibri"/>
                <a:cs typeface="Calibri"/>
              </a:rPr>
              <a:t> she knows she should have begun prenatal care much earlier. With her circumstances in mind, let’s begin with the evidence.</a:t>
            </a:r>
            <a:endParaRPr lang="en-US" sz="1200">
              <a:ea typeface="Calibri"/>
              <a:cs typeface="Calibri"/>
            </a:endParaRPr>
          </a:p>
          <a:p>
            <a:pPr>
              <a:lnSpc>
                <a:spcPct val="107000"/>
              </a:lnSpc>
            </a:pPr>
            <a:r>
              <a:rPr lang="en-US" sz="1200">
                <a:latin typeface="Calibri"/>
                <a:ea typeface="Calibri" panose="020F0502020204030204" pitchFamily="34" charset="0"/>
                <a:cs typeface="Calibri"/>
              </a:rPr>
              <a:t> </a:t>
            </a:r>
          </a:p>
          <a:p>
            <a:pPr>
              <a:lnSpc>
                <a:spcPct val="107000"/>
              </a:lnSpc>
            </a:pPr>
            <a:r>
              <a:rPr lang="en-US" sz="1200" b="1">
                <a:latin typeface="Calibri"/>
                <a:ea typeface="Calibri" panose="020F0502020204030204" pitchFamily="34" charset="0"/>
                <a:cs typeface="Calibri"/>
              </a:rPr>
              <a:t>Transition to next slide</a:t>
            </a:r>
            <a:r>
              <a:rPr lang="en-US" sz="1200">
                <a:latin typeface="Calibri"/>
                <a:ea typeface="Calibri" panose="020F0502020204030204" pitchFamily="34" charset="0"/>
                <a:cs typeface="Calibri"/>
              </a:rPr>
              <a:t>: Thank you. Now that you understand the Health Stigma and Discrimination Framework, let’s look at what the evidence says about how stigma and bias affect pregnant and parenting patients with SUD. </a:t>
            </a:r>
          </a:p>
        </p:txBody>
      </p:sp>
      <p:sp>
        <p:nvSpPr>
          <p:cNvPr id="4" name="Slide Number Placeholder 3"/>
          <p:cNvSpPr>
            <a:spLocks noGrp="1"/>
          </p:cNvSpPr>
          <p:nvPr>
            <p:ph type="sldNum" sz="quarter" idx="5"/>
          </p:nvPr>
        </p:nvSpPr>
        <p:spPr/>
        <p:txBody>
          <a:bodyPr/>
          <a:lstStyle/>
          <a:p>
            <a:fld id="{78A87777-DD3C-CC4E-BAFA-61846C0BD13C}" type="slidenum">
              <a:rPr lang="en-US" smtClean="0"/>
              <a:t>13</a:t>
            </a:fld>
            <a:endParaRPr lang="en-US"/>
          </a:p>
        </p:txBody>
      </p:sp>
    </p:spTree>
    <p:extLst>
      <p:ext uri="{BB962C8B-B14F-4D97-AF65-F5344CB8AC3E}">
        <p14:creationId xmlns:p14="http://schemas.microsoft.com/office/powerpoint/2010/main" val="4046321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a:t>[Note to presenter: Please add personal experiences with how stigma has manifested where you practice. Examples might be the use of stigmatizing language in the medical record, which often continues </a:t>
            </a:r>
            <a:r>
              <a:rPr lang="en-US" b="1" i="1"/>
              <a:t>despite</a:t>
            </a:r>
            <a:r>
              <a:rPr lang="en-US" b="1" i="1" u="sng"/>
              <a:t> health professionals learning to use less stigmatizing language when talking with people who use drugs. Another example might be colleagues expressing confusion or frustration about why a patient doesn’t “just stop.”]</a:t>
            </a:r>
            <a:r>
              <a:rPr lang="en-US" i="1" u="sng"/>
              <a:t> </a:t>
            </a:r>
            <a:endParaRPr lang="en-US"/>
          </a:p>
          <a:p>
            <a:endParaRPr lang="en-US"/>
          </a:p>
          <a:p>
            <a:pPr>
              <a:lnSpc>
                <a:spcPct val="107000"/>
              </a:lnSpc>
            </a:pPr>
            <a:r>
              <a:rPr lang="en-US" sz="1200">
                <a:latin typeface="Calibri"/>
                <a:ea typeface="Calibri"/>
                <a:cs typeface="Calibri"/>
              </a:rPr>
              <a:t>Many facilitators and drivers of stigma are associated with SUD. Many health professionals still widely use stigmatizing language, such as “addict” and “junkie.” SUD is still perceived as a moral failing or a choice that reflects personal weakness, which allows people with SUD to be blamed for their condition. This perpetuates the belief that they don’t need treatment and “just need to pull themselves together.” </a:t>
            </a:r>
            <a:endParaRPr lang="en-US"/>
          </a:p>
          <a:p>
            <a:pPr>
              <a:lnSpc>
                <a:spcPct val="107000"/>
              </a:lnSpc>
            </a:pPr>
            <a:r>
              <a:rPr lang="en-US" sz="1200">
                <a:latin typeface="Calibri"/>
                <a:ea typeface="Calibri"/>
                <a:cs typeface="Calibri"/>
              </a:rPr>
              <a:t> </a:t>
            </a:r>
          </a:p>
          <a:p>
            <a:pPr>
              <a:lnSpc>
                <a:spcPct val="107000"/>
              </a:lnSpc>
            </a:pPr>
            <a:r>
              <a:rPr lang="en-US" sz="1200">
                <a:latin typeface="Calibri"/>
                <a:ea typeface="Calibri"/>
                <a:cs typeface="Calibri"/>
              </a:rPr>
              <a:t>These beliefs can be largely attributed to a lack of understanding of SUD as a condition with unmodifiable risk factors, such as genetics, early childhood experiences, and difficult-to-modify social and environmental factors. All of these factors </a:t>
            </a:r>
            <a:r>
              <a:rPr lang="en-US">
                <a:latin typeface="Calibri"/>
                <a:ea typeface="Calibri"/>
                <a:cs typeface="Calibri"/>
              </a:rPr>
              <a:t>may contribute</a:t>
            </a:r>
            <a:r>
              <a:rPr lang="en-US" sz="1200">
                <a:latin typeface="Calibri"/>
                <a:ea typeface="Calibri"/>
                <a:cs typeface="Calibri"/>
              </a:rPr>
              <a:t> to the changes in the brain structure and function underlying the disorder. </a:t>
            </a:r>
          </a:p>
        </p:txBody>
      </p:sp>
      <p:sp>
        <p:nvSpPr>
          <p:cNvPr id="4" name="Slide Number Placeholder 3"/>
          <p:cNvSpPr>
            <a:spLocks noGrp="1"/>
          </p:cNvSpPr>
          <p:nvPr>
            <p:ph type="sldNum" sz="quarter" idx="5"/>
          </p:nvPr>
        </p:nvSpPr>
        <p:spPr/>
        <p:txBody>
          <a:bodyPr/>
          <a:lstStyle/>
          <a:p>
            <a:fld id="{78A87777-DD3C-CC4E-BAFA-61846C0BD13C}" type="slidenum">
              <a:rPr lang="en-US" smtClean="0"/>
              <a:t>14</a:t>
            </a:fld>
            <a:endParaRPr lang="en-US"/>
          </a:p>
        </p:txBody>
      </p:sp>
    </p:spTree>
    <p:extLst>
      <p:ext uri="{BB962C8B-B14F-4D97-AF65-F5344CB8AC3E}">
        <p14:creationId xmlns:p14="http://schemas.microsoft.com/office/powerpoint/2010/main" val="27155273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200">
                <a:latin typeface="Calibri" panose="020F0502020204030204" pitchFamily="34" charset="0"/>
                <a:ea typeface="Calibri" panose="020F0502020204030204" pitchFamily="34" charset="0"/>
                <a:cs typeface="Calibri" panose="020F0502020204030204" pitchFamily="34" charset="0"/>
              </a:rPr>
              <a:t>Criminalization is a major facilitator of SUD-associated stigma. It feeds the notion that people with SUD are inherently dangerous. Many of the negative social, economic, and employment consequences stem from this criminalization. Some people seek to avoid stigma by association with people with SUD. Employers, landlords, and others fear legal consequences and think it is necessary to reject people with SUD, even those in treatment or recovery, for risk management and reputation. Criminalization results in incarceration but also in arrest without charges. Being arrested and detained can result in the loss of employment, missed services and appointments, absence from caregiving roles, and separation from children–even if no crime has been committed. </a:t>
            </a:r>
            <a:endParaRPr lang="en-US" sz="12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8A87777-DD3C-CC4E-BAFA-61846C0BD13C}" type="slidenum">
              <a:rPr lang="en-US" smtClean="0"/>
              <a:t>15</a:t>
            </a:fld>
            <a:endParaRPr lang="en-US"/>
          </a:p>
        </p:txBody>
      </p:sp>
    </p:spTree>
    <p:extLst>
      <p:ext uri="{BB962C8B-B14F-4D97-AF65-F5344CB8AC3E}">
        <p14:creationId xmlns:p14="http://schemas.microsoft.com/office/powerpoint/2010/main" val="26060596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b="1" i="1">
                <a:latin typeface="Calibri"/>
                <a:ea typeface="Calibri"/>
                <a:cs typeface="Calibri"/>
              </a:rPr>
              <a:t>[Note to presenter: Please add personal experiences with how stigma has manifested where you practice. Examples might include a time when your team was surprised to discover that a patient they believed they knew well had long standing substance use or was receiving medication for OUD. ] </a:t>
            </a:r>
          </a:p>
          <a:p>
            <a:pPr>
              <a:lnSpc>
                <a:spcPct val="107000"/>
              </a:lnSpc>
            </a:pPr>
            <a:endParaRPr lang="en-US" sz="1200">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US" sz="1200">
                <a:latin typeface="Calibri"/>
                <a:ea typeface="Calibri"/>
                <a:cs typeface="Calibri"/>
              </a:rPr>
              <a:t>This is how stigma manifests in people with SUD. Fear of encountering people with negative attitudes and of being treated unfairly deters people with SUD from seeking treatment and other medical care. It also makes them less likely to disclose substance use. As a result, they are not screened for preventable and treatable conditions associated with SUD, such as HIV, hepatitis, and </a:t>
            </a:r>
            <a:r>
              <a:rPr lang="en-US">
                <a:latin typeface="Calibri"/>
                <a:ea typeface="Calibri"/>
                <a:cs typeface="Calibri"/>
              </a:rPr>
              <a:t>comorbid mental</a:t>
            </a:r>
            <a:r>
              <a:rPr lang="en-US" sz="1200">
                <a:latin typeface="Calibri"/>
                <a:ea typeface="Calibri"/>
                <a:cs typeface="Calibri"/>
              </a:rPr>
              <a:t> health conditions. Consequently, they do not receive evidence-based care, such as overdose prevention, syringe services, or </a:t>
            </a:r>
            <a:r>
              <a:rPr lang="en-US">
                <a:latin typeface="Calibri"/>
                <a:ea typeface="Calibri"/>
                <a:cs typeface="Calibri"/>
              </a:rPr>
              <a:t>SUD </a:t>
            </a:r>
            <a:r>
              <a:rPr lang="en-US" sz="1200">
                <a:latin typeface="Calibri"/>
                <a:ea typeface="Calibri"/>
                <a:cs typeface="Calibri"/>
              </a:rPr>
              <a:t>treatment. For Black and Hispanic people, they are less likely than White people to receive this care or complete treatment for SUD. </a:t>
            </a:r>
          </a:p>
          <a:p>
            <a:pPr>
              <a:lnSpc>
                <a:spcPct val="107000"/>
              </a:lnSpc>
            </a:pPr>
            <a:r>
              <a:rPr lang="en-US" sz="1200">
                <a:latin typeface="Calibri"/>
                <a:ea typeface="Calibri"/>
                <a:cs typeface="Calibri"/>
              </a:rPr>
              <a:t> </a:t>
            </a:r>
          </a:p>
          <a:p>
            <a:pPr>
              <a:lnSpc>
                <a:spcPct val="107000"/>
              </a:lnSpc>
            </a:pPr>
            <a:r>
              <a:rPr lang="en-US" sz="1200">
                <a:latin typeface="Calibri"/>
                <a:ea typeface="Calibri"/>
                <a:cs typeface="Calibri"/>
              </a:rPr>
              <a:t>Outdated beliefs within the treatment system continue to stigmatize the use of medication as an </a:t>
            </a:r>
            <a:r>
              <a:rPr lang="en-US">
                <a:latin typeface="Calibri"/>
                <a:ea typeface="Calibri"/>
                <a:cs typeface="Calibri"/>
              </a:rPr>
              <a:t>SUD </a:t>
            </a:r>
            <a:r>
              <a:rPr lang="en-US" sz="1200">
                <a:latin typeface="Calibri"/>
                <a:ea typeface="Calibri"/>
                <a:cs typeface="Calibri"/>
              </a:rPr>
              <a:t>treatment modality, such as a person with SUD is not really in recovery while being treated with medication or that medication is just substituting one drug for another. Medication is the standard of care for OUD in general </a:t>
            </a:r>
            <a:r>
              <a:rPr lang="en-US">
                <a:latin typeface="Calibri"/>
                <a:ea typeface="Calibri"/>
                <a:cs typeface="Calibri"/>
              </a:rPr>
              <a:t>and</a:t>
            </a:r>
            <a:r>
              <a:rPr lang="en-US" sz="1200">
                <a:latin typeface="Calibri"/>
                <a:ea typeface="Calibri"/>
                <a:cs typeface="Calibri"/>
              </a:rPr>
              <a:t> during pregnancy. Medications for alcohol use disorder are also </a:t>
            </a:r>
            <a:r>
              <a:rPr lang="en-US">
                <a:latin typeface="Calibri"/>
                <a:ea typeface="Calibri"/>
                <a:cs typeface="Calibri"/>
              </a:rPr>
              <a:t>evidence-based</a:t>
            </a:r>
            <a:r>
              <a:rPr lang="en-US" sz="1200">
                <a:latin typeface="Calibri"/>
                <a:ea typeface="Calibri"/>
                <a:cs typeface="Calibri"/>
              </a:rPr>
              <a:t> and should be offered based on criteria similar to that of nicotine replacement therapies. </a:t>
            </a:r>
          </a:p>
          <a:p>
            <a:pPr>
              <a:lnSpc>
                <a:spcPct val="107000"/>
              </a:lnSpc>
            </a:pPr>
            <a:r>
              <a:rPr lang="en-US" sz="1200">
                <a:latin typeface="Calibri"/>
                <a:ea typeface="Calibri"/>
                <a:cs typeface="Calibri"/>
              </a:rPr>
              <a:t> </a:t>
            </a:r>
          </a:p>
          <a:p>
            <a:endParaRPr lang="en-US"/>
          </a:p>
          <a:p>
            <a:r>
              <a:rPr lang="en-US"/>
              <a:t>This slide illustrates the additive burden of stigma. First, the stigma associated with SUD reduces the likelihood that the conditions will be identified and addressed. Then the stigma associated with medication for SUD  makes receipt of effective treatments less likely for those whose condition is recognized. These are added to separate stigma that is manifest towards members of minoritized groups that make those populations even less likely to receive effective treatment. </a:t>
            </a:r>
          </a:p>
          <a:p>
            <a:pPr>
              <a:lnSpc>
                <a:spcPct val="107000"/>
              </a:lnSpc>
            </a:pPr>
            <a:endParaRPr lang="en-US" u="sng"/>
          </a:p>
        </p:txBody>
      </p:sp>
      <p:sp>
        <p:nvSpPr>
          <p:cNvPr id="4" name="Slide Number Placeholder 3"/>
          <p:cNvSpPr>
            <a:spLocks noGrp="1"/>
          </p:cNvSpPr>
          <p:nvPr>
            <p:ph type="sldNum" sz="quarter" idx="5"/>
          </p:nvPr>
        </p:nvSpPr>
        <p:spPr/>
        <p:txBody>
          <a:bodyPr/>
          <a:lstStyle/>
          <a:p>
            <a:fld id="{78A87777-DD3C-CC4E-BAFA-61846C0BD13C}" type="slidenum">
              <a:rPr lang="en-US" smtClean="0"/>
              <a:t>16</a:t>
            </a:fld>
            <a:endParaRPr lang="en-US"/>
          </a:p>
        </p:txBody>
      </p:sp>
    </p:spTree>
    <p:extLst>
      <p:ext uri="{BB962C8B-B14F-4D97-AF65-F5344CB8AC3E}">
        <p14:creationId xmlns:p14="http://schemas.microsoft.com/office/powerpoint/2010/main" val="12414969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200">
                <a:latin typeface="Calibri"/>
                <a:ea typeface="Calibri"/>
                <a:cs typeface="Calibri"/>
              </a:rPr>
              <a:t>As you might expect, the impact of stigma is higher for pregnant patients with SUD. Pregnant people with SUD are even more likely to hide their substance use because of intense disapproval and consequences</a:t>
            </a:r>
            <a:r>
              <a:rPr lang="en-US">
                <a:latin typeface="Calibri"/>
                <a:ea typeface="Calibri"/>
                <a:cs typeface="Calibri"/>
              </a:rPr>
              <a:t>,</a:t>
            </a:r>
            <a:r>
              <a:rPr lang="en-US" sz="1200">
                <a:latin typeface="Calibri"/>
                <a:ea typeface="Calibri"/>
                <a:cs typeface="Calibri"/>
              </a:rPr>
              <a:t> such as the loss of parental rights. </a:t>
            </a:r>
            <a:r>
              <a:rPr lang="en-US">
                <a:latin typeface="Calibri"/>
                <a:ea typeface="Calibri"/>
                <a:cs typeface="Calibri"/>
              </a:rPr>
              <a:t>For pregnant</a:t>
            </a:r>
            <a:r>
              <a:rPr lang="en-US" sz="1200">
                <a:latin typeface="Calibri"/>
                <a:ea typeface="Calibri"/>
                <a:cs typeface="Calibri"/>
              </a:rPr>
              <a:t> people</a:t>
            </a:r>
            <a:r>
              <a:rPr lang="en-US">
                <a:latin typeface="Calibri"/>
                <a:ea typeface="Calibri"/>
                <a:cs typeface="Calibri"/>
              </a:rPr>
              <a:t>,</a:t>
            </a:r>
            <a:r>
              <a:rPr lang="en-US" sz="1200">
                <a:latin typeface="Calibri"/>
                <a:ea typeface="Calibri"/>
                <a:cs typeface="Calibri"/>
              </a:rPr>
              <a:t> </a:t>
            </a:r>
            <a:r>
              <a:rPr lang="en-US">
                <a:latin typeface="Calibri"/>
                <a:ea typeface="Calibri"/>
                <a:cs typeface="Calibri"/>
              </a:rPr>
              <a:t>it is true </a:t>
            </a:r>
            <a:r>
              <a:rPr lang="en-US" sz="1200">
                <a:latin typeface="Calibri"/>
                <a:ea typeface="Calibri"/>
                <a:cs typeface="Calibri"/>
              </a:rPr>
              <a:t>that being in </a:t>
            </a:r>
            <a:r>
              <a:rPr lang="en-US">
                <a:latin typeface="Calibri"/>
                <a:ea typeface="Calibri"/>
                <a:cs typeface="Calibri"/>
              </a:rPr>
              <a:t>substance use disorder</a:t>
            </a:r>
            <a:r>
              <a:rPr lang="en-US" sz="1200">
                <a:latin typeface="Calibri"/>
                <a:ea typeface="Calibri"/>
                <a:cs typeface="Calibri"/>
              </a:rPr>
              <a:t> treatment might make it more likely that CPS learns of their situation and their babies and other children would be taken away</a:t>
            </a:r>
            <a:r>
              <a:rPr lang="en-US">
                <a:latin typeface="Calibri"/>
                <a:ea typeface="Calibri"/>
                <a:cs typeface="Calibri"/>
              </a:rPr>
              <a:t>. This fact substantiates their fears and actions</a:t>
            </a:r>
            <a:r>
              <a:rPr lang="en-US" sz="1200">
                <a:latin typeface="Calibri"/>
                <a:ea typeface="Calibri"/>
                <a:cs typeface="Calibri"/>
              </a:rPr>
              <a:t>. In addition, negative attitudes from others about breastfeeding while taking medications for opioid use disorder can also discourage breastfeeding. </a:t>
            </a:r>
          </a:p>
          <a:p>
            <a:pPr>
              <a:lnSpc>
                <a:spcPct val="107000"/>
              </a:lnSpc>
            </a:pPr>
            <a:r>
              <a:rPr lang="en-US" sz="1200">
                <a:latin typeface="Calibri"/>
                <a:ea typeface="Calibri"/>
                <a:cs typeface="Calibri"/>
              </a:rPr>
              <a:t> </a:t>
            </a:r>
          </a:p>
        </p:txBody>
      </p:sp>
      <p:sp>
        <p:nvSpPr>
          <p:cNvPr id="4" name="Slide Number Placeholder 3"/>
          <p:cNvSpPr>
            <a:spLocks noGrp="1"/>
          </p:cNvSpPr>
          <p:nvPr>
            <p:ph type="sldNum" sz="quarter" idx="5"/>
          </p:nvPr>
        </p:nvSpPr>
        <p:spPr/>
        <p:txBody>
          <a:bodyPr/>
          <a:lstStyle/>
          <a:p>
            <a:fld id="{78A87777-DD3C-CC4E-BAFA-61846C0BD13C}" type="slidenum">
              <a:rPr lang="en-US" smtClean="0"/>
              <a:t>17</a:t>
            </a:fld>
            <a:endParaRPr lang="en-US"/>
          </a:p>
        </p:txBody>
      </p:sp>
    </p:spTree>
    <p:extLst>
      <p:ext uri="{BB962C8B-B14F-4D97-AF65-F5344CB8AC3E}">
        <p14:creationId xmlns:p14="http://schemas.microsoft.com/office/powerpoint/2010/main" val="15500997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t>[Note to presenter: Please add personal experiences with how stigma has manifested where you practice. Examples might include hospital policies against admitting substance exposed infants to the nursery without medical indications because their parents are considered untrustworthy or discovering that a urine toxicology screen was obtained without patient consent.]</a:t>
            </a:r>
            <a:endParaRPr lang="en-US"/>
          </a:p>
          <a:p>
            <a:endParaRPr lang="en-US"/>
          </a:p>
          <a:p>
            <a:r>
              <a:rPr lang="en-US"/>
              <a:t>It's crucial to understand </a:t>
            </a:r>
            <a:r>
              <a:rPr lang="en-US">
                <a:effectLst/>
              </a:rPr>
              <a:t>the </a:t>
            </a:r>
            <a:r>
              <a:rPr lang="en-US"/>
              <a:t>emotional impact </a:t>
            </a:r>
            <a:r>
              <a:rPr lang="en-US">
                <a:effectLst/>
              </a:rPr>
              <a:t>that </a:t>
            </a:r>
            <a:r>
              <a:rPr lang="en-US"/>
              <a:t>stigma can have on </a:t>
            </a:r>
            <a:r>
              <a:rPr lang="en-US">
                <a:effectLst/>
              </a:rPr>
              <a:t>mothers with </a:t>
            </a:r>
            <a:r>
              <a:rPr lang="en-US"/>
              <a:t>substance use disorders. When these mothers feel judged, it can significantly affect their actions </a:t>
            </a:r>
            <a:r>
              <a:rPr lang="en-US">
                <a:effectLst/>
              </a:rPr>
              <a:t>and their </a:t>
            </a:r>
            <a:r>
              <a:rPr lang="en-US"/>
              <a:t>relationship with their </a:t>
            </a:r>
            <a:r>
              <a:rPr lang="en-US">
                <a:effectLst/>
              </a:rPr>
              <a:t>infants. </a:t>
            </a:r>
            <a:r>
              <a:rPr lang="en-US"/>
              <a:t>For instance</a:t>
            </a:r>
            <a:r>
              <a:rPr lang="en-US">
                <a:effectLst/>
              </a:rPr>
              <a:t>, </a:t>
            </a:r>
            <a:r>
              <a:rPr lang="en-US"/>
              <a:t>they might </a:t>
            </a:r>
            <a:r>
              <a:rPr lang="en-US" b="1">
                <a:effectLst/>
              </a:rPr>
              <a:t>avoid visiting their infants in the hospital</a:t>
            </a:r>
            <a:r>
              <a:rPr lang="en-US"/>
              <a:t> due to the fear of being judged or scrutinized</a:t>
            </a:r>
            <a:r>
              <a:rPr lang="en-US">
                <a:effectLst/>
              </a:rPr>
              <a:t>. </a:t>
            </a:r>
            <a:r>
              <a:rPr lang="en-US"/>
              <a:t>This avoidance is often driven by the </a:t>
            </a:r>
            <a:r>
              <a:rPr lang="en-US">
                <a:effectLst/>
              </a:rPr>
              <a:t>feeling </a:t>
            </a:r>
            <a:r>
              <a:rPr lang="en-US"/>
              <a:t>of being </a:t>
            </a:r>
            <a:r>
              <a:rPr lang="en-US" b="1">
                <a:effectLst/>
              </a:rPr>
              <a:t>constantly watched</a:t>
            </a:r>
            <a:r>
              <a:rPr lang="en-US">
                <a:effectLst/>
              </a:rPr>
              <a:t> when they visit their </a:t>
            </a:r>
            <a:r>
              <a:rPr lang="en-US"/>
              <a:t>babies</a:t>
            </a:r>
            <a:r>
              <a:rPr lang="en-US">
                <a:effectLst/>
              </a:rPr>
              <a:t>.</a:t>
            </a:r>
            <a:endParaRPr lang="en-US"/>
          </a:p>
          <a:p>
            <a:endParaRPr lang="en-US"/>
          </a:p>
          <a:p>
            <a:r>
              <a:rPr lang="en-US"/>
              <a:t>By acknowledging these feelings</a:t>
            </a:r>
            <a:r>
              <a:rPr lang="en-US">
                <a:effectLst/>
              </a:rPr>
              <a:t> and </a:t>
            </a:r>
            <a:r>
              <a:rPr lang="en-US"/>
              <a:t>working </a:t>
            </a:r>
            <a:r>
              <a:rPr lang="en-US">
                <a:effectLst/>
              </a:rPr>
              <a:t>to </a:t>
            </a:r>
            <a:r>
              <a:rPr lang="en-US"/>
              <a:t>create a supportive, non-judgmental environment, we can help mothers feel more comfortable and supported. This, </a:t>
            </a:r>
            <a:r>
              <a:rPr lang="en-US">
                <a:effectLst/>
              </a:rPr>
              <a:t>in </a:t>
            </a:r>
            <a:r>
              <a:rPr lang="en-US"/>
              <a:t>turn, promotes better engagement with their infants and their own recovery journey. It's important to remember that empathy and respect can make </a:t>
            </a:r>
            <a:r>
              <a:rPr lang="en-US">
                <a:effectLst/>
              </a:rPr>
              <a:t>a </a:t>
            </a:r>
            <a:r>
              <a:rPr lang="en-US"/>
              <a:t>significant difference in these situations</a:t>
            </a:r>
            <a:r>
              <a:rPr lang="en-US">
                <a:effectLst/>
              </a:rPr>
              <a:t>.</a:t>
            </a:r>
            <a:endParaRPr lang="en-US"/>
          </a:p>
          <a:p>
            <a:endParaRPr lang="en-US">
              <a:effectLst/>
            </a:endParaRPr>
          </a:p>
          <a:p>
            <a:endParaRPr lang="en-US" sz="1200">
              <a:latin typeface="Segoe UI"/>
              <a:ea typeface="Calibri" panose="020F0502020204030204" pitchFamily="34" charset="0"/>
              <a:cs typeface="Segoe UI"/>
            </a:endParaRPr>
          </a:p>
        </p:txBody>
      </p:sp>
      <p:sp>
        <p:nvSpPr>
          <p:cNvPr id="4" name="Slide Number Placeholder 3"/>
          <p:cNvSpPr>
            <a:spLocks noGrp="1"/>
          </p:cNvSpPr>
          <p:nvPr>
            <p:ph type="sldNum" sz="quarter" idx="5"/>
          </p:nvPr>
        </p:nvSpPr>
        <p:spPr/>
        <p:txBody>
          <a:bodyPr/>
          <a:lstStyle/>
          <a:p>
            <a:fld id="{78A87777-DD3C-CC4E-BAFA-61846C0BD13C}" type="slidenum">
              <a:rPr lang="en-US" smtClean="0"/>
              <a:t>18</a:t>
            </a:fld>
            <a:endParaRPr lang="en-US"/>
          </a:p>
        </p:txBody>
      </p:sp>
    </p:spTree>
    <p:extLst>
      <p:ext uri="{BB962C8B-B14F-4D97-AF65-F5344CB8AC3E}">
        <p14:creationId xmlns:p14="http://schemas.microsoft.com/office/powerpoint/2010/main" val="35603243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the following quote, we can see how the use of judgmental and stigmatizing language used by a healthcare provider can affect a new mother with SUD. She said, “I overheard the nurses call my baby the NAS [neonatal abstinence syndrome] baby. They never used her name, and it was a stab in the heart, and I felt so embarrassed. It was very demeaning.” </a:t>
            </a:r>
          </a:p>
          <a:p>
            <a:r>
              <a:rPr lang="en-US"/>
              <a:t>End quote.</a:t>
            </a:r>
          </a:p>
          <a:p>
            <a:endParaRPr lang="en-US" sz="1200">
              <a:effectLst/>
              <a:latin typeface="Segoe UI" panose="020B0502040204020203" pitchFamily="34" charset="0"/>
              <a:cs typeface="Segoe UI"/>
            </a:endParaRPr>
          </a:p>
          <a:p>
            <a:pPr>
              <a:lnSpc>
                <a:spcPct val="107000"/>
              </a:lnSpc>
            </a:pPr>
            <a:endParaRPr lang="en-US" sz="12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8A87777-DD3C-CC4E-BAFA-61846C0BD13C}" type="slidenum">
              <a:rPr lang="en-US" smtClean="0"/>
              <a:t>19</a:t>
            </a:fld>
            <a:endParaRPr lang="en-US"/>
          </a:p>
        </p:txBody>
      </p:sp>
    </p:spTree>
    <p:extLst>
      <p:ext uri="{BB962C8B-B14F-4D97-AF65-F5344CB8AC3E}">
        <p14:creationId xmlns:p14="http://schemas.microsoft.com/office/powerpoint/2010/main" val="12881537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t>Notes for presenter(s)</a:t>
            </a:r>
            <a:r>
              <a:rPr lang="en-US" sz="1200"/>
              <a:t>:</a:t>
            </a:r>
          </a:p>
          <a:p>
            <a:r>
              <a:rPr lang="en-US" sz="1200"/>
              <a:t>1. This slide is to be customized by the speaker/sponsoring organization.</a:t>
            </a:r>
          </a:p>
          <a:p>
            <a:r>
              <a:rPr lang="en-US" sz="1200"/>
              <a:t>2. Consider if you would like to share ground rules at the beginning of your presentation. These might include suggestions to use non-stigmatizing, person-first language when speaking about patients or others with substance use disorders or people who use drugs in the discussion. </a:t>
            </a:r>
            <a:r>
              <a:rPr lang="en-US"/>
              <a:t>Sample ground rules and language guidelines are on slides 4 and 5.</a:t>
            </a:r>
          </a:p>
          <a:p>
            <a:r>
              <a:rPr lang="en-US"/>
              <a:t>3. </a:t>
            </a:r>
            <a:r>
              <a:rPr lang="en-US" sz="1200"/>
              <a:t>There are slides later in the presentation that suggest that the presenter should offer examples from your clinical experience. This is a great opportunity to model the use of non-stigmatizing language.</a:t>
            </a:r>
            <a:endParaRPr lang="en-US"/>
          </a:p>
          <a:p>
            <a:endParaRPr lang="en-US"/>
          </a:p>
        </p:txBody>
      </p:sp>
      <p:sp>
        <p:nvSpPr>
          <p:cNvPr id="4" name="Slide Number Placeholder 3"/>
          <p:cNvSpPr>
            <a:spLocks noGrp="1"/>
          </p:cNvSpPr>
          <p:nvPr>
            <p:ph type="sldNum" sz="quarter" idx="5"/>
          </p:nvPr>
        </p:nvSpPr>
        <p:spPr/>
        <p:txBody>
          <a:bodyPr/>
          <a:lstStyle/>
          <a:p>
            <a:fld id="{78A87777-DD3C-CC4E-BAFA-61846C0BD13C}" type="slidenum">
              <a:rPr lang="en-US" smtClean="0"/>
              <a:t>2</a:t>
            </a:fld>
            <a:endParaRPr lang="en-US"/>
          </a:p>
        </p:txBody>
      </p:sp>
    </p:spTree>
    <p:extLst>
      <p:ext uri="{BB962C8B-B14F-4D97-AF65-F5344CB8AC3E}">
        <p14:creationId xmlns:p14="http://schemas.microsoft.com/office/powerpoint/2010/main" val="9663904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200">
                <a:latin typeface="Calibri" panose="020F0502020204030204" pitchFamily="34" charset="0"/>
                <a:ea typeface="Calibri" panose="020F0502020204030204" pitchFamily="34" charset="0"/>
                <a:cs typeface="Calibri" panose="020F0502020204030204" pitchFamily="34" charset="0"/>
              </a:rPr>
              <a:t>Some states specifically criminalize SUD in pregnancy. This criminalization is associated with a lower likelihood of receiving OUD treatment, timely prenatal or postpartum care, and a higher risk of giving birth to a baby that experiences NAS. </a:t>
            </a:r>
            <a:endParaRPr lang="en-US" sz="12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endParaRPr lang="en-US" sz="1200">
              <a:latin typeface="Calibri" panose="020F0502020204030204" pitchFamily="34" charset="0"/>
              <a:ea typeface="Calibri" panose="020F0502020204030204" pitchFamily="34" charset="0"/>
              <a:cs typeface="Calibri" panose="020F0502020204030204" pitchFamily="34" charset="0"/>
            </a:endParaRPr>
          </a:p>
          <a:p>
            <a:pPr>
              <a:lnSpc>
                <a:spcPct val="107000"/>
              </a:lnSpc>
            </a:pPr>
            <a:r>
              <a:rPr lang="en-US" sz="1200">
                <a:latin typeface="Calibri" panose="020F0502020204030204" pitchFamily="34" charset="0"/>
                <a:ea typeface="Calibri" panose="020F0502020204030204" pitchFamily="34" charset="0"/>
                <a:cs typeface="Calibri" panose="020F0502020204030204" pitchFamily="34" charset="0"/>
              </a:rPr>
              <a:t>Pregnant people who do seek treatment are 17% less likely to receive an appointment than non-pregnant people because many treatment programs exclude this population. </a:t>
            </a:r>
            <a:endParaRPr lang="en-US" sz="12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8A87777-DD3C-CC4E-BAFA-61846C0BD13C}" type="slidenum">
              <a:rPr lang="en-US" smtClean="0"/>
              <a:t>20</a:t>
            </a:fld>
            <a:endParaRPr lang="en-US"/>
          </a:p>
        </p:txBody>
      </p:sp>
    </p:spTree>
    <p:extLst>
      <p:ext uri="{BB962C8B-B14F-4D97-AF65-F5344CB8AC3E}">
        <p14:creationId xmlns:p14="http://schemas.microsoft.com/office/powerpoint/2010/main" val="3273516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a:solidFill>
                  <a:srgbClr val="343434"/>
                </a:solidFill>
              </a:rPr>
              <a:t>[Note to presenter: Please add personal experiences with how stigma has manifested where you practice. Examples might include a quality assurance project that reveals that Black or Hispanic patients are more likely to be asked about substance use than White patients when screening is not universal, or similar findings for urine toxicology screening in labor and delivery.]</a:t>
            </a:r>
            <a:endParaRPr lang="en-US">
              <a:solidFill>
                <a:srgbClr val="343434"/>
              </a:solidFill>
            </a:endParaRPr>
          </a:p>
          <a:p>
            <a:endParaRPr lang="en-US" b="1" i="1" u="sng">
              <a:solidFill>
                <a:srgbClr val="343434"/>
              </a:solidFill>
            </a:endParaRPr>
          </a:p>
          <a:p>
            <a:r>
              <a:rPr lang="en-US" sz="1200" b="0" i="0">
                <a:solidFill>
                  <a:srgbClr val="343434"/>
                </a:solidFill>
                <a:effectLst/>
                <a:latin typeface="+mn-lt"/>
              </a:rPr>
              <a:t>Stigma associated with personal characteristics or identity add to the impact of stigma associated with SUD in pregnancy. Pregnant patients who are Black or Hispanic, live in rural communities, or whose first language </a:t>
            </a:r>
            <a:r>
              <a:rPr lang="en-US">
                <a:solidFill>
                  <a:srgbClr val="343434"/>
                </a:solidFill>
              </a:rPr>
              <a:t>not</a:t>
            </a:r>
            <a:r>
              <a:rPr lang="en-US" sz="1200" b="0" i="0">
                <a:solidFill>
                  <a:srgbClr val="343434"/>
                </a:solidFill>
                <a:effectLst/>
                <a:latin typeface="+mn-lt"/>
              </a:rPr>
              <a:t> English are less likely to receive medication for opioid use disorder than pregnant patients without those characteristics. </a:t>
            </a:r>
            <a:endParaRPr lang="en-US"/>
          </a:p>
        </p:txBody>
      </p:sp>
      <p:sp>
        <p:nvSpPr>
          <p:cNvPr id="4" name="Slide Number Placeholder 3"/>
          <p:cNvSpPr>
            <a:spLocks noGrp="1"/>
          </p:cNvSpPr>
          <p:nvPr>
            <p:ph type="sldNum" sz="quarter" idx="5"/>
          </p:nvPr>
        </p:nvSpPr>
        <p:spPr/>
        <p:txBody>
          <a:bodyPr/>
          <a:lstStyle/>
          <a:p>
            <a:fld id="{78A87777-DD3C-CC4E-BAFA-61846C0BD13C}" type="slidenum">
              <a:rPr lang="en-US" smtClean="0"/>
              <a:t>21</a:t>
            </a:fld>
            <a:endParaRPr lang="en-US"/>
          </a:p>
        </p:txBody>
      </p:sp>
    </p:spTree>
    <p:extLst>
      <p:ext uri="{BB962C8B-B14F-4D97-AF65-F5344CB8AC3E}">
        <p14:creationId xmlns:p14="http://schemas.microsoft.com/office/powerpoint/2010/main" val="25205582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sz="1200">
                <a:latin typeface="+mn-lt"/>
                <a:ea typeface="Calibri"/>
                <a:cs typeface="Calibri" panose="020F0502020204030204" pitchFamily="34" charset="0"/>
              </a:rPr>
              <a:t>Overdose is one of the leading causes of pregnancy-related death in the US</a:t>
            </a:r>
            <a:r>
              <a:rPr lang="en-US">
                <a:ea typeface="Calibri"/>
                <a:cs typeface="Calibri" panose="020F0502020204030204" pitchFamily="34" charset="0"/>
              </a:rPr>
              <a:t>.</a:t>
            </a:r>
            <a:r>
              <a:rPr lang="en-US" sz="1200">
                <a:latin typeface="+mn-lt"/>
                <a:ea typeface="Calibri"/>
                <a:cs typeface="Calibri" panose="020F0502020204030204" pitchFamily="34" charset="0"/>
              </a:rPr>
              <a:t> </a:t>
            </a:r>
            <a:r>
              <a:rPr lang="en-US">
                <a:ea typeface="Calibri"/>
                <a:cs typeface="Calibri" panose="020F0502020204030204" pitchFamily="34" charset="0"/>
              </a:rPr>
              <a:t>Deaths</a:t>
            </a:r>
            <a:r>
              <a:rPr lang="en-US" sz="1200">
                <a:latin typeface="+mn-lt"/>
                <a:ea typeface="Calibri"/>
                <a:cs typeface="Calibri" panose="020F0502020204030204" pitchFamily="34" charset="0"/>
              </a:rPr>
              <a:t> from overdose have seen a dramatic rise </a:t>
            </a:r>
            <a:r>
              <a:rPr lang="en-US">
                <a:ea typeface="Calibri"/>
                <a:cs typeface="Calibri" panose="020F0502020204030204" pitchFamily="34" charset="0"/>
              </a:rPr>
              <a:t>in recent</a:t>
            </a:r>
            <a:r>
              <a:rPr lang="en-US" sz="1200">
                <a:latin typeface="+mn-lt"/>
                <a:ea typeface="Calibri"/>
                <a:cs typeface="Calibri" panose="020F0502020204030204" pitchFamily="34" charset="0"/>
              </a:rPr>
              <a:t> years. The constellation of facilitators and drivers, as well as the practices and behaviors they facilitate in the context of SUD among pregnant and parenting people, has individual- and population-level impacts on the maternal fetal dyad. Failure to treat OUD increases the risk of preterm delivery, low infant birth weight, and vertical transmission of HIV. </a:t>
            </a:r>
            <a:r>
              <a:rPr lang="en-US" sz="1200">
                <a:latin typeface="+mn-lt"/>
              </a:rPr>
              <a:t>While OUD </a:t>
            </a:r>
            <a:r>
              <a:rPr lang="en-US"/>
              <a:t>receives</a:t>
            </a:r>
            <a:r>
              <a:rPr lang="en-US" sz="1200">
                <a:latin typeface="+mn-lt"/>
              </a:rPr>
              <a:t> the bulk of the public and research attention, it is important to remember that children are also affected by prenatal alcohol exposure; fetal alcohol syndrome may be affecting 1 in 20 school children. </a:t>
            </a:r>
          </a:p>
        </p:txBody>
      </p:sp>
      <p:sp>
        <p:nvSpPr>
          <p:cNvPr id="4" name="Slide Number Placeholder 3"/>
          <p:cNvSpPr>
            <a:spLocks noGrp="1"/>
          </p:cNvSpPr>
          <p:nvPr>
            <p:ph type="sldNum" sz="quarter" idx="5"/>
          </p:nvPr>
        </p:nvSpPr>
        <p:spPr/>
        <p:txBody>
          <a:bodyPr/>
          <a:lstStyle/>
          <a:p>
            <a:fld id="{78A87777-DD3C-CC4E-BAFA-61846C0BD13C}" type="slidenum">
              <a:rPr lang="en-US" smtClean="0"/>
              <a:t>22</a:t>
            </a:fld>
            <a:endParaRPr lang="en-US"/>
          </a:p>
        </p:txBody>
      </p:sp>
    </p:spTree>
    <p:extLst>
      <p:ext uri="{BB962C8B-B14F-4D97-AF65-F5344CB8AC3E}">
        <p14:creationId xmlns:p14="http://schemas.microsoft.com/office/powerpoint/2010/main" val="6374251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200" dirty="0">
                <a:latin typeface="+mn-lt"/>
                <a:ea typeface="Calibri" panose="020F0502020204030204" pitchFamily="34" charset="0"/>
                <a:cs typeface="Calibri"/>
              </a:rPr>
              <a:t>Let’s look at where we are with Ana. </a:t>
            </a:r>
          </a:p>
          <a:p>
            <a:pPr>
              <a:lnSpc>
                <a:spcPct val="107000"/>
              </a:lnSpc>
            </a:pPr>
            <a:endParaRPr lang="en-US" sz="1200" dirty="0">
              <a:latin typeface="+mn-lt"/>
              <a:ea typeface="Calibri" panose="020F0502020204030204" pitchFamily="34" charset="0"/>
              <a:cs typeface="Calibri"/>
            </a:endParaRPr>
          </a:p>
          <a:p>
            <a:r>
              <a:rPr lang="en-US" sz="1200" b="1" dirty="0">
                <a:latin typeface="+mn-lt"/>
              </a:rPr>
              <a:t>Exercise</a:t>
            </a:r>
            <a:r>
              <a:rPr lang="en-US" sz="1200" dirty="0">
                <a:latin typeface="+mn-lt"/>
              </a:rPr>
              <a:t>: Ask an audience member to read the new information about Ana then ask the audience to identify any new facilitators, drivers, manifestations of stigma in this new information. </a:t>
            </a:r>
            <a:endParaRPr lang="en-US" sz="1200" dirty="0">
              <a:latin typeface="+mn-lt"/>
              <a:cs typeface="Calibri"/>
            </a:endParaRPr>
          </a:p>
          <a:p>
            <a:endParaRPr lang="en-US" sz="1200" dirty="0">
              <a:latin typeface="+mn-lt"/>
            </a:endParaRPr>
          </a:p>
          <a:p>
            <a:r>
              <a:rPr lang="en-US" sz="1200" dirty="0">
                <a:latin typeface="+mn-lt"/>
              </a:rPr>
              <a:t>Facilitators </a:t>
            </a:r>
            <a:endParaRPr lang="en-US" sz="1200" dirty="0">
              <a:latin typeface="+mn-lt"/>
              <a:cs typeface="Calibri"/>
            </a:endParaRPr>
          </a:p>
          <a:p>
            <a:pPr marL="170802" indent="-170802">
              <a:buFont typeface="Arial" panose="020B0604020202020204" pitchFamily="34" charset="0"/>
              <a:buChar char="•"/>
            </a:pPr>
            <a:r>
              <a:rPr lang="en-US" sz="1200" dirty="0">
                <a:latin typeface="+mn-lt"/>
              </a:rPr>
              <a:t>Structural: criminalization of SUD behavior with additional penalties for pregnant people, inadequate treatment infrastructure</a:t>
            </a:r>
            <a:endParaRPr lang="en-US" sz="1200" dirty="0">
              <a:latin typeface="+mn-lt"/>
              <a:cs typeface="Calibri"/>
            </a:endParaRPr>
          </a:p>
          <a:p>
            <a:pPr marL="170180" indent="-170180">
              <a:buFont typeface="Arial" panose="020B0604020202020204" pitchFamily="34" charset="0"/>
              <a:buChar char="•"/>
            </a:pPr>
            <a:r>
              <a:rPr lang="en-US" sz="1200" dirty="0">
                <a:latin typeface="+mn-lt"/>
              </a:rPr>
              <a:t>Driver: </a:t>
            </a:r>
            <a:r>
              <a:rPr lang="en-US" dirty="0"/>
              <a:t>possible lack</a:t>
            </a:r>
            <a:r>
              <a:rPr lang="en-US" sz="1200" dirty="0">
                <a:latin typeface="+mn-lt"/>
              </a:rPr>
              <a:t> of awareness of how to seek SUD treatment or what to look for</a:t>
            </a:r>
            <a:endParaRPr lang="en-US" sz="1200" dirty="0">
              <a:latin typeface="+mn-lt"/>
              <a:cs typeface="Calibri"/>
            </a:endParaRPr>
          </a:p>
          <a:p>
            <a:endParaRPr lang="en-US" sz="1200" dirty="0">
              <a:latin typeface="+mn-lt"/>
            </a:endParaRPr>
          </a:p>
          <a:p>
            <a:r>
              <a:rPr lang="en-US" sz="1200" dirty="0">
                <a:latin typeface="+mn-lt"/>
              </a:rPr>
              <a:t>Manifestations</a:t>
            </a:r>
            <a:endParaRPr lang="en-US" sz="1200" dirty="0">
              <a:latin typeface="+mn-lt"/>
              <a:cs typeface="Calibri"/>
            </a:endParaRPr>
          </a:p>
          <a:p>
            <a:pPr marL="170802" indent="-170802">
              <a:buFont typeface="Arial" panose="020B0604020202020204" pitchFamily="34" charset="0"/>
              <a:buChar char="•"/>
            </a:pPr>
            <a:r>
              <a:rPr lang="en-US" sz="1200" dirty="0">
                <a:latin typeface="+mn-lt"/>
              </a:rPr>
              <a:t>Practices: enacted stigma by staff person</a:t>
            </a:r>
            <a:endParaRPr lang="en-US" sz="1200" dirty="0">
              <a:latin typeface="+mn-lt"/>
              <a:cs typeface="Calibri"/>
            </a:endParaRPr>
          </a:p>
          <a:p>
            <a:pPr marL="170802" indent="-170802">
              <a:buFont typeface="Arial" panose="020B0604020202020204" pitchFamily="34" charset="0"/>
              <a:buChar char="•"/>
            </a:pPr>
            <a:r>
              <a:rPr lang="en-US" sz="1200" dirty="0">
                <a:latin typeface="+mn-lt"/>
              </a:rPr>
              <a:t>Experiences: direct experience of stigma from staff person, anticipated stigma (previous attempts to access care)</a:t>
            </a:r>
            <a:endParaRPr lang="en-US" sz="1200" dirty="0">
              <a:latin typeface="+mn-lt"/>
              <a:cs typeface="Calibri"/>
            </a:endParaRPr>
          </a:p>
          <a:p>
            <a:endParaRPr lang="en-US" sz="1200" dirty="0">
              <a:latin typeface="+mn-lt"/>
            </a:endParaRPr>
          </a:p>
          <a:p>
            <a:r>
              <a:rPr lang="en-US" sz="1200" dirty="0">
                <a:latin typeface="+mn-lt"/>
              </a:rPr>
              <a:t>What is the impact of stigma for Ana? </a:t>
            </a:r>
            <a:endParaRPr lang="en-US" sz="1200" dirty="0">
              <a:latin typeface="+mn-lt"/>
              <a:cs typeface="Calibri"/>
            </a:endParaRPr>
          </a:p>
          <a:p>
            <a:pPr marL="170802" indent="-170802">
              <a:buFont typeface="Arial" panose="020B0604020202020204" pitchFamily="34" charset="0"/>
              <a:buChar char="•"/>
            </a:pPr>
            <a:r>
              <a:rPr lang="en-US" sz="1200" dirty="0">
                <a:latin typeface="+mn-lt"/>
              </a:rPr>
              <a:t>Delayed prenatal care</a:t>
            </a:r>
            <a:endParaRPr lang="en-US" sz="1200" dirty="0">
              <a:latin typeface="+mn-lt"/>
              <a:cs typeface="Calibri"/>
            </a:endParaRPr>
          </a:p>
          <a:p>
            <a:pPr marL="170802" indent="-170802">
              <a:buFont typeface="Arial" panose="020B0604020202020204" pitchFamily="34" charset="0"/>
              <a:buChar char="•"/>
            </a:pPr>
            <a:r>
              <a:rPr lang="en-US" sz="1200" dirty="0">
                <a:latin typeface="+mn-lt"/>
              </a:rPr>
              <a:t>Limited access to needed treatment</a:t>
            </a:r>
            <a:endParaRPr lang="en-US" sz="1200" dirty="0">
              <a:latin typeface="+mn-lt"/>
              <a:cs typeface="Calibri"/>
            </a:endParaRPr>
          </a:p>
          <a:p>
            <a:endParaRPr lang="en-US" sz="1200" dirty="0">
              <a:latin typeface="+mn-lt"/>
            </a:endParaRPr>
          </a:p>
        </p:txBody>
      </p:sp>
      <p:sp>
        <p:nvSpPr>
          <p:cNvPr id="4" name="Slide Number Placeholder 3"/>
          <p:cNvSpPr>
            <a:spLocks noGrp="1"/>
          </p:cNvSpPr>
          <p:nvPr>
            <p:ph type="sldNum" sz="quarter" idx="5"/>
          </p:nvPr>
        </p:nvSpPr>
        <p:spPr/>
        <p:txBody>
          <a:bodyPr/>
          <a:lstStyle/>
          <a:p>
            <a:fld id="{78A87777-DD3C-CC4E-BAFA-61846C0BD13C}" type="slidenum">
              <a:rPr lang="en-US" smtClean="0"/>
              <a:t>23</a:t>
            </a:fld>
            <a:endParaRPr lang="en-US"/>
          </a:p>
        </p:txBody>
      </p:sp>
    </p:spTree>
    <p:extLst>
      <p:ext uri="{BB962C8B-B14F-4D97-AF65-F5344CB8AC3E}">
        <p14:creationId xmlns:p14="http://schemas.microsoft.com/office/powerpoint/2010/main" val="16625547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09"/>
              </a:spcAft>
            </a:pPr>
            <a:r>
              <a:rPr lang="en-US" sz="1200" dirty="0">
                <a:solidFill>
                  <a:schemeClr val="tx1"/>
                </a:solidFill>
                <a:latin typeface="+mn-lt"/>
                <a:ea typeface="Calibri"/>
                <a:cs typeface="Times New Roman" panose="02020603050405020304" pitchFamily="18" charset="0"/>
              </a:rPr>
              <a:t>The pharmacology of the different medications and the specifics of behavioral interventions are beyond the scope of this presentation, but a familiarity with the evidence base for SUD treatment in pregnancy is necessary to effectively help Ana. </a:t>
            </a:r>
          </a:p>
          <a:p>
            <a:pPr>
              <a:lnSpc>
                <a:spcPct val="150000"/>
              </a:lnSpc>
              <a:spcAft>
                <a:spcPts val="809"/>
              </a:spcAft>
            </a:pPr>
            <a:endParaRPr lang="en-US" dirty="0">
              <a:ea typeface="Calibri"/>
              <a:cs typeface="Times New Roman" panose="02020603050405020304" pitchFamily="18" charset="0"/>
            </a:endParaRPr>
          </a:p>
          <a:p>
            <a:pPr>
              <a:lnSpc>
                <a:spcPct val="150000"/>
              </a:lnSpc>
              <a:spcAft>
                <a:spcPts val="809"/>
              </a:spcAft>
            </a:pPr>
            <a:r>
              <a:rPr lang="en-US" sz="1200" dirty="0">
                <a:solidFill>
                  <a:schemeClr val="tx1"/>
                </a:solidFill>
                <a:latin typeface="+mn-lt"/>
                <a:ea typeface="Calibri"/>
                <a:cs typeface="Times New Roman" panose="02020603050405020304" pitchFamily="18" charset="0"/>
              </a:rPr>
              <a:t>The principal thing to know about OUD treatment in pregnancy is that treatment with buprenorphine or methadone is the standard of care. Naltrexone can be used in pregnancy but is primarily limited to continuing it for women who were stable on the medication when they became pregnant. This is because the studies that support the use of buprenorphine and methadone did not include naltrexone. MOUD with buprenorphine or methadone provides the following benefits to the maternal fetal dyad: </a:t>
            </a:r>
          </a:p>
          <a:p>
            <a:pPr marL="346710" indent="-346710">
              <a:lnSpc>
                <a:spcPct val="150000"/>
              </a:lnSpc>
              <a:buFont typeface="Symbol" panose="05050102010706020507" pitchFamily="18" charset="2"/>
              <a:buChar char=""/>
            </a:pPr>
            <a:r>
              <a:rPr lang="en-US" sz="1200" dirty="0">
                <a:solidFill>
                  <a:schemeClr val="tx1"/>
                </a:solidFill>
                <a:latin typeface="+mn-lt"/>
                <a:ea typeface="Calibri"/>
                <a:cs typeface="Times New Roman" panose="02020603050405020304" pitchFamily="18" charset="0"/>
              </a:rPr>
              <a:t>Decrease substance use</a:t>
            </a:r>
          </a:p>
          <a:p>
            <a:pPr marL="346710" indent="-346710">
              <a:lnSpc>
                <a:spcPct val="150000"/>
              </a:lnSpc>
              <a:buFont typeface="Symbol" panose="05050102010706020507" pitchFamily="18" charset="2"/>
              <a:buChar char=""/>
            </a:pPr>
            <a:r>
              <a:rPr lang="en-US" sz="1200" dirty="0">
                <a:solidFill>
                  <a:schemeClr val="tx1"/>
                </a:solidFill>
                <a:latin typeface="+mn-lt"/>
                <a:ea typeface="Calibri"/>
                <a:cs typeface="Times New Roman" panose="02020603050405020304" pitchFamily="18" charset="0"/>
              </a:rPr>
              <a:t>Control cravings and prevent withdrawal</a:t>
            </a:r>
          </a:p>
          <a:p>
            <a:pPr marL="346710" indent="-346710">
              <a:lnSpc>
                <a:spcPct val="150000"/>
              </a:lnSpc>
              <a:buFont typeface="Symbol" panose="05050102010706020507" pitchFamily="18" charset="2"/>
              <a:buChar char=""/>
            </a:pPr>
            <a:r>
              <a:rPr lang="en-US" sz="1200" dirty="0">
                <a:solidFill>
                  <a:schemeClr val="tx1"/>
                </a:solidFill>
                <a:latin typeface="+mn-lt"/>
                <a:ea typeface="Calibri"/>
                <a:cs typeface="Times New Roman" panose="02020603050405020304" pitchFamily="18" charset="0"/>
              </a:rPr>
              <a:t>Improve retention in treatment</a:t>
            </a:r>
          </a:p>
          <a:p>
            <a:pPr marL="346710" indent="-346710">
              <a:lnSpc>
                <a:spcPct val="150000"/>
              </a:lnSpc>
              <a:buFont typeface="Symbol" panose="05050102010706020507" pitchFamily="18" charset="2"/>
              <a:buChar char=""/>
            </a:pPr>
            <a:r>
              <a:rPr lang="en-US" sz="1200" dirty="0">
                <a:solidFill>
                  <a:schemeClr val="tx1"/>
                </a:solidFill>
                <a:latin typeface="+mn-lt"/>
                <a:ea typeface="Calibri"/>
                <a:cs typeface="Times New Roman" panose="02020603050405020304" pitchFamily="18" charset="0"/>
              </a:rPr>
              <a:t>Reduce mortality</a:t>
            </a:r>
          </a:p>
          <a:p>
            <a:pPr marL="346710" marR="0" lvl="0" indent="-34671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lang="en-US" sz="1200" dirty="0">
                <a:solidFill>
                  <a:schemeClr val="tx1"/>
                </a:solidFill>
                <a:latin typeface="+mn-lt"/>
                <a:ea typeface="Calibri"/>
                <a:cs typeface="Times New Roman" panose="02020603050405020304" pitchFamily="18" charset="0"/>
              </a:rPr>
              <a:t>Improve pregnancy outcomes; fe</a:t>
            </a:r>
            <a:r>
              <a:rPr lang="en-US" sz="1200" dirty="0">
                <a:solidFill>
                  <a:schemeClr val="tx1"/>
                </a:solidFill>
                <a:latin typeface="+mn-lt"/>
              </a:rPr>
              <a:t>wer preterm deliveries and low-weight infants for example.</a:t>
            </a:r>
            <a:endParaRPr lang="en-US" sz="1200" dirty="0">
              <a:solidFill>
                <a:schemeClr val="tx1"/>
              </a:solidFill>
              <a:latin typeface="+mn-lt"/>
              <a:cs typeface="Calibri"/>
            </a:endParaRPr>
          </a:p>
          <a:p>
            <a:pPr marL="346740" indent="-346740">
              <a:lnSpc>
                <a:spcPct val="150000"/>
              </a:lnSpc>
              <a:buFont typeface="Symbol" panose="05050102010706020507" pitchFamily="18" charset="2"/>
              <a:buChar char=""/>
            </a:pPr>
            <a:endParaRPr lang="en-US" sz="1200" dirty="0">
              <a:solidFill>
                <a:schemeClr val="tx1"/>
              </a:solidFill>
              <a:latin typeface="+mn-lt"/>
              <a:ea typeface="Calibri" panose="020F0502020204030204" pitchFamily="34" charset="0"/>
              <a:cs typeface="Times New Roman" panose="02020603050405020304" pitchFamily="18" charset="0"/>
            </a:endParaRPr>
          </a:p>
          <a:p>
            <a:pPr fontAlgn="base"/>
            <a:r>
              <a:rPr lang="en-US" sz="1200" dirty="0">
                <a:solidFill>
                  <a:schemeClr val="tx1"/>
                </a:solidFill>
                <a:latin typeface="+mn-lt"/>
                <a:ea typeface="Calibri"/>
                <a:cs typeface="Times New Roman" panose="02020603050405020304" pitchFamily="18" charset="0"/>
              </a:rPr>
              <a:t>They are both also compatible with breastfeeding, </a:t>
            </a:r>
            <a:r>
              <a:rPr lang="en-US" dirty="0">
                <a:ea typeface="Calibri"/>
                <a:cs typeface="Times New Roman" panose="02020603050405020304" pitchFamily="18" charset="0"/>
              </a:rPr>
              <a:t>which</a:t>
            </a:r>
            <a:r>
              <a:rPr lang="en-US" dirty="0"/>
              <a:t> confers its own benefits for the newborn and mother</a:t>
            </a:r>
            <a:r>
              <a:rPr lang="en-US" dirty="0">
                <a:ea typeface="Calibri"/>
              </a:rPr>
              <a:t>.</a:t>
            </a:r>
            <a:r>
              <a:rPr lang="en-US" sz="1200" dirty="0">
                <a:solidFill>
                  <a:schemeClr val="tx1"/>
                </a:solidFill>
                <a:latin typeface="+mn-lt"/>
                <a:ea typeface="Calibri"/>
                <a:cs typeface="Times New Roman" panose="02020603050405020304" pitchFamily="18" charset="0"/>
              </a:rPr>
              <a:t> </a:t>
            </a:r>
            <a:r>
              <a:rPr lang="en-US" b="0" i="0" dirty="0">
                <a:effectLst/>
              </a:rPr>
              <a:t>Pregnant women should be made aware of all psychosocial and behavioral interventions </a:t>
            </a:r>
            <a:r>
              <a:rPr lang="en-US" dirty="0"/>
              <a:t>available. Their </a:t>
            </a:r>
            <a:r>
              <a:rPr lang="en-US" b="0" i="0" dirty="0">
                <a:effectLst/>
              </a:rPr>
              <a:t>health care </a:t>
            </a:r>
            <a:r>
              <a:rPr lang="en-US" dirty="0"/>
              <a:t>providers </a:t>
            </a:r>
            <a:r>
              <a:rPr lang="en-US" b="0" i="0" dirty="0">
                <a:effectLst/>
              </a:rPr>
              <a:t>should </a:t>
            </a:r>
            <a:r>
              <a:rPr lang="en-US" dirty="0"/>
              <a:t>offer</a:t>
            </a:r>
            <a:r>
              <a:rPr lang="en-US" b="0" i="0" dirty="0">
                <a:effectLst/>
              </a:rPr>
              <a:t>, refer, or directly deliver an appropriate intervention based on the patient’s needs and preferences.</a:t>
            </a:r>
          </a:p>
        </p:txBody>
      </p:sp>
      <p:sp>
        <p:nvSpPr>
          <p:cNvPr id="4" name="Slide Number Placeholder 3"/>
          <p:cNvSpPr>
            <a:spLocks noGrp="1"/>
          </p:cNvSpPr>
          <p:nvPr>
            <p:ph type="sldNum" sz="quarter" idx="5"/>
          </p:nvPr>
        </p:nvSpPr>
        <p:spPr/>
        <p:txBody>
          <a:bodyPr/>
          <a:lstStyle/>
          <a:p>
            <a:fld id="{78A87777-DD3C-CC4E-BAFA-61846C0BD13C}" type="slidenum">
              <a:rPr lang="en-US" smtClean="0"/>
              <a:t>24</a:t>
            </a:fld>
            <a:endParaRPr lang="en-US"/>
          </a:p>
        </p:txBody>
      </p:sp>
    </p:spTree>
    <p:extLst>
      <p:ext uri="{BB962C8B-B14F-4D97-AF65-F5344CB8AC3E}">
        <p14:creationId xmlns:p14="http://schemas.microsoft.com/office/powerpoint/2010/main" val="4278252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Quote "I wish that they [health care providers] would know that it’s not bad to breastfeed—that just because we’re on the medicine, it’s not bad for our child to get breast milk, you know. There’s facts. It’s not just your opinion—like, read about it. Be informed about it.” End quote.</a:t>
            </a:r>
          </a:p>
          <a:p>
            <a:endParaRPr lang="en-US"/>
          </a:p>
          <a:p>
            <a:r>
              <a:rPr lang="en-US"/>
              <a:t>This quote highlights the importance of evidence-based information and reducing stigma around breastfeeding while on medication.</a:t>
            </a:r>
          </a:p>
          <a:p>
            <a:pPr>
              <a:lnSpc>
                <a:spcPct val="107000"/>
              </a:lnSpc>
            </a:pPr>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78A87777-DD3C-CC4E-BAFA-61846C0BD13C}" type="slidenum">
              <a:rPr lang="en-US" smtClean="0"/>
              <a:t>25</a:t>
            </a:fld>
            <a:endParaRPr lang="en-US"/>
          </a:p>
        </p:txBody>
      </p:sp>
    </p:spTree>
    <p:extLst>
      <p:ext uri="{BB962C8B-B14F-4D97-AF65-F5344CB8AC3E}">
        <p14:creationId xmlns:p14="http://schemas.microsoft.com/office/powerpoint/2010/main" val="4087110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09"/>
              </a:spcAft>
              <a:defRPr/>
            </a:pPr>
            <a:r>
              <a:rPr lang="en-US" sz="1200">
                <a:latin typeface="+mn-lt"/>
                <a:ea typeface="Calibri"/>
                <a:cs typeface="Times New Roman" panose="02020603050405020304" pitchFamily="18" charset="0"/>
              </a:rPr>
              <a:t>Because of the lasting impact of prenatal alcohol exposure</a:t>
            </a:r>
            <a:r>
              <a:rPr lang="en-US">
                <a:ea typeface="Calibri"/>
                <a:cs typeface="Times New Roman" panose="02020603050405020304" pitchFamily="18" charset="0"/>
              </a:rPr>
              <a:t> on the infant</a:t>
            </a:r>
            <a:r>
              <a:rPr lang="en-US" sz="1200">
                <a:latin typeface="+mn-lt"/>
                <a:ea typeface="Calibri"/>
                <a:cs typeface="Times New Roman" panose="02020603050405020304" pitchFamily="18" charset="0"/>
              </a:rPr>
              <a:t>, it is important not to let stigma prevent effective care. Inpatient management of alcohol withdrawal is recommended for pregnant patients experiencing or at risk for moderate, severe, or complicated alcohol withdrawal. Abstaining from alcohol is the standard recommendation in pregnancy since no amount is known to be safe. </a:t>
            </a:r>
            <a:r>
              <a:rPr lang="en-US">
                <a:ea typeface="Calibri"/>
              </a:rPr>
              <a:t>Health professionals should a</a:t>
            </a:r>
            <a:r>
              <a:rPr lang="en-US"/>
              <a:t>dvise</a:t>
            </a:r>
            <a:r>
              <a:rPr lang="en-US" sz="1200">
                <a:latin typeface="+mn-lt"/>
              </a:rPr>
              <a:t> abstinence for nondependent alcohol consumption but provide strategies to minimize alcohol consumption if abstinence is not possible during pregnancy and breast feeding. Medications for AUD may be used if benefits outweigh risks to the dyad. </a:t>
            </a:r>
            <a:r>
              <a:rPr lang="en-US" sz="1200">
                <a:latin typeface="+mn-lt"/>
                <a:ea typeface="Calibri"/>
                <a:cs typeface="Times New Roman" panose="02020603050405020304" pitchFamily="18" charset="0"/>
              </a:rPr>
              <a:t>Little rigorous data exist on the effects or efficacy of acamprosate or naltrexone in pregnant patients. Behavioral and social supports also should be provided to help achieve this. </a:t>
            </a:r>
            <a:r>
              <a:rPr lang="en-US">
                <a:ea typeface="Calibri"/>
                <a:cs typeface="Times New Roman" panose="02020603050405020304" pitchFamily="18" charset="0"/>
              </a:rPr>
              <a:t>These should</a:t>
            </a:r>
            <a:r>
              <a:rPr lang="en-US" sz="1200">
                <a:latin typeface="+mn-lt"/>
                <a:ea typeface="Calibri"/>
                <a:cs typeface="Times New Roman" panose="02020603050405020304" pitchFamily="18" charset="0"/>
              </a:rPr>
              <a:t> </a:t>
            </a:r>
            <a:r>
              <a:rPr lang="en-US">
                <a:ea typeface="Calibri"/>
                <a:cs typeface="Times New Roman" panose="02020603050405020304" pitchFamily="18" charset="0"/>
              </a:rPr>
              <a:t>continue</a:t>
            </a:r>
            <a:r>
              <a:rPr lang="en-US" sz="1200">
                <a:latin typeface="+mn-lt"/>
                <a:ea typeface="Calibri"/>
                <a:cs typeface="Times New Roman" panose="02020603050405020304" pitchFamily="18" charset="0"/>
              </a:rPr>
              <a:t> even if alcohol consumption resumes to minimize intake. </a:t>
            </a:r>
          </a:p>
        </p:txBody>
      </p:sp>
      <p:sp>
        <p:nvSpPr>
          <p:cNvPr id="4" name="Slide Number Placeholder 3"/>
          <p:cNvSpPr>
            <a:spLocks noGrp="1"/>
          </p:cNvSpPr>
          <p:nvPr>
            <p:ph type="sldNum" sz="quarter" idx="5"/>
          </p:nvPr>
        </p:nvSpPr>
        <p:spPr/>
        <p:txBody>
          <a:bodyPr/>
          <a:lstStyle/>
          <a:p>
            <a:fld id="{78A87777-DD3C-CC4E-BAFA-61846C0BD13C}" type="slidenum">
              <a:rPr lang="en-US" smtClean="0"/>
              <a:t>26</a:t>
            </a:fld>
            <a:endParaRPr lang="en-US"/>
          </a:p>
        </p:txBody>
      </p:sp>
    </p:spTree>
    <p:extLst>
      <p:ext uri="{BB962C8B-B14F-4D97-AF65-F5344CB8AC3E}">
        <p14:creationId xmlns:p14="http://schemas.microsoft.com/office/powerpoint/2010/main" val="336876493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09"/>
              </a:spcAft>
            </a:pPr>
            <a:r>
              <a:rPr lang="en-US" sz="1200">
                <a:latin typeface="Calibri"/>
                <a:ea typeface="Calibri"/>
                <a:cs typeface="Calibri"/>
              </a:rPr>
              <a:t>Opioid and alcohol use disorders receive a lot of attention because of the extent of the harm associated with them</a:t>
            </a:r>
            <a:r>
              <a:rPr lang="en-US">
                <a:latin typeface="Calibri"/>
                <a:ea typeface="Calibri"/>
                <a:cs typeface="Calibri"/>
              </a:rPr>
              <a:t>,</a:t>
            </a:r>
            <a:r>
              <a:rPr lang="en-US" sz="1200">
                <a:latin typeface="Calibri"/>
                <a:ea typeface="Calibri"/>
                <a:cs typeface="Calibri"/>
              </a:rPr>
              <a:t> and the general underutilization of available treatments. But what do we do about other substance use? What do we do for people who do not chose to seek treatment or do not want abstinence?</a:t>
            </a:r>
          </a:p>
          <a:p>
            <a:pPr>
              <a:lnSpc>
                <a:spcPct val="150000"/>
              </a:lnSpc>
              <a:spcAft>
                <a:spcPts val="809"/>
              </a:spcAft>
            </a:pPr>
            <a:endParaRPr lang="en-US" sz="120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809"/>
              </a:spcAft>
            </a:pPr>
            <a:r>
              <a:rPr lang="en-US" sz="1200">
                <a:latin typeface="Calibri" panose="020F0502020204030204" pitchFamily="34" charset="0"/>
                <a:ea typeface="Calibri" panose="020F0502020204030204" pitchFamily="34" charset="0"/>
                <a:cs typeface="Times New Roman" panose="02020603050405020304" pitchFamily="18" charset="0"/>
              </a:rPr>
              <a:t>While the recommendation from a health professional must be for abstinence or minimization, we need to be prepared to promote the best possible outcome for all pregnant patients with SUD regardless of whether treatment is available or desired. In these circumstances, any positive change the patient wants to make should be supported with the available resources. Examples of changes that can improve outcomes—even if substance use is ongoing—include the following:</a:t>
            </a:r>
          </a:p>
          <a:p>
            <a:pPr marL="346740" indent="-346740">
              <a:lnSpc>
                <a:spcPct val="150000"/>
              </a:lnSpc>
              <a:buFont typeface="Symbol" panose="05050102010706020507" pitchFamily="18" charset="2"/>
              <a:buChar char=""/>
            </a:pPr>
            <a:r>
              <a:rPr lang="en-US" sz="1200">
                <a:latin typeface="Calibri" panose="020F0502020204030204" pitchFamily="34" charset="0"/>
                <a:ea typeface="Calibri" panose="020F0502020204030204" pitchFamily="34" charset="0"/>
                <a:cs typeface="Times New Roman" panose="02020603050405020304" pitchFamily="18" charset="0"/>
              </a:rPr>
              <a:t>Referring to a syringe services program so patients are using a sterile syringe for every injection, if this is not already the case, and changing from use by injection to use by another route.</a:t>
            </a:r>
          </a:p>
          <a:p>
            <a:pPr marL="346710" marR="0" lvl="0" indent="-34671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lang="en-US" sz="1200">
                <a:latin typeface="Calibri"/>
                <a:ea typeface="Calibri"/>
                <a:cs typeface="Calibri"/>
              </a:rPr>
              <a:t>Recommending behavioral treatment like providing any available psychosocial services acceptable to the patient</a:t>
            </a:r>
            <a:r>
              <a:rPr lang="en-US">
                <a:latin typeface="Calibri"/>
                <a:ea typeface="Calibri"/>
                <a:cs typeface="Calibri"/>
              </a:rPr>
              <a:t>.</a:t>
            </a:r>
            <a:endParaRPr lang="en-US" sz="1200">
              <a:latin typeface="Calibri" panose="020F0502020204030204" pitchFamily="34" charset="0"/>
              <a:ea typeface="Calibri" panose="020F0502020204030204" pitchFamily="34" charset="0"/>
              <a:cs typeface="Calibri"/>
            </a:endParaRPr>
          </a:p>
          <a:p>
            <a:pPr marL="346710" marR="0" lvl="0" indent="-346710" algn="l" defTabSz="914400" rtl="0" eaLnBrk="1" fontAlgn="auto" latinLnBrk="0" hangingPunct="1">
              <a:lnSpc>
                <a:spcPct val="150000"/>
              </a:lnSpc>
              <a:spcBef>
                <a:spcPts val="0"/>
              </a:spcBef>
              <a:spcAft>
                <a:spcPts val="0"/>
              </a:spcAft>
              <a:buClrTx/>
              <a:buSzTx/>
              <a:buFont typeface="Symbol" panose="05050102010706020507" pitchFamily="18" charset="2"/>
              <a:buChar char=""/>
              <a:tabLst/>
              <a:defRPr/>
            </a:pPr>
            <a:r>
              <a:rPr lang="en-US">
                <a:latin typeface="Calibri"/>
                <a:ea typeface="Calibri"/>
                <a:cs typeface="Calibri"/>
              </a:rPr>
              <a:t>Referring to peer</a:t>
            </a:r>
            <a:r>
              <a:rPr lang="en-US" sz="1200">
                <a:latin typeface="Calibri"/>
                <a:ea typeface="Calibri"/>
                <a:cs typeface="Calibri"/>
              </a:rPr>
              <a:t> recovery support and harm reduction services if they are available; otherwise, </a:t>
            </a:r>
            <a:r>
              <a:rPr lang="en-US">
                <a:latin typeface="Calibri"/>
                <a:ea typeface="Calibri"/>
                <a:cs typeface="Calibri"/>
              </a:rPr>
              <a:t>suggesting</a:t>
            </a:r>
            <a:r>
              <a:rPr lang="en-US" sz="1200">
                <a:latin typeface="Calibri"/>
                <a:ea typeface="Calibri"/>
                <a:cs typeface="Calibri"/>
              </a:rPr>
              <a:t> community behavioral health services.</a:t>
            </a:r>
          </a:p>
          <a:p>
            <a:pPr marL="346710" indent="-346710">
              <a:lnSpc>
                <a:spcPct val="150000"/>
              </a:lnSpc>
              <a:buFont typeface="Symbol" panose="05050102010706020507" pitchFamily="18" charset="2"/>
              <a:buChar char=""/>
            </a:pPr>
            <a:r>
              <a:rPr lang="en-US" sz="1200">
                <a:latin typeface="Calibri"/>
                <a:ea typeface="Calibri"/>
                <a:cs typeface="Calibri"/>
              </a:rPr>
              <a:t>Connecting to social services so the patient can attend prenatal care, obtain stable housing, and address food insecurity</a:t>
            </a:r>
            <a:r>
              <a:rPr lang="en-US">
                <a:latin typeface="Calibri"/>
                <a:ea typeface="Calibri"/>
                <a:cs typeface="Calibri"/>
              </a:rPr>
              <a:t>.</a:t>
            </a:r>
            <a:endParaRPr lang="en-US" sz="1200">
              <a:latin typeface="Calibri" panose="020F0502020204030204" pitchFamily="34" charset="0"/>
              <a:ea typeface="Calibri" panose="020F0502020204030204" pitchFamily="34" charset="0"/>
              <a:cs typeface="Calibri"/>
            </a:endParaRPr>
          </a:p>
        </p:txBody>
      </p:sp>
      <p:sp>
        <p:nvSpPr>
          <p:cNvPr id="4" name="Slide Number Placeholder 3"/>
          <p:cNvSpPr>
            <a:spLocks noGrp="1"/>
          </p:cNvSpPr>
          <p:nvPr>
            <p:ph type="sldNum" sz="quarter" idx="5"/>
          </p:nvPr>
        </p:nvSpPr>
        <p:spPr/>
        <p:txBody>
          <a:bodyPr/>
          <a:lstStyle/>
          <a:p>
            <a:fld id="{78A87777-DD3C-CC4E-BAFA-61846C0BD13C}" type="slidenum">
              <a:rPr lang="en-US" smtClean="0"/>
              <a:t>27</a:t>
            </a:fld>
            <a:endParaRPr lang="en-US"/>
          </a:p>
        </p:txBody>
      </p:sp>
    </p:spTree>
    <p:extLst>
      <p:ext uri="{BB962C8B-B14F-4D97-AF65-F5344CB8AC3E}">
        <p14:creationId xmlns:p14="http://schemas.microsoft.com/office/powerpoint/2010/main" val="18315963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Conceptually, four categories of interventions can reduce stigma: information, skills, exposure, and structural change. There are not specific evidence-based strategies for health professionals to gain exposure to people with SUD or in recovery from SUD, so we will focus on information, skills, and structural change as categories of intervention to reduce stigma in this presentation. Look for opportunities to learn about the needs and experiences of people with SUD when the person is not actively in need of healthcare or when you are not the direct provider of that service. This can happen while shadowing a substance use disorder treatment provider, meeting with peer recovery support specialists, or visiting a community agency that serves this population.  </a:t>
            </a:r>
          </a:p>
        </p:txBody>
      </p:sp>
      <p:sp>
        <p:nvSpPr>
          <p:cNvPr id="4" name="Slide Number Placeholder 3"/>
          <p:cNvSpPr>
            <a:spLocks noGrp="1"/>
          </p:cNvSpPr>
          <p:nvPr>
            <p:ph type="sldNum" sz="quarter" idx="5"/>
          </p:nvPr>
        </p:nvSpPr>
        <p:spPr/>
        <p:txBody>
          <a:bodyPr/>
          <a:lstStyle/>
          <a:p>
            <a:fld id="{78A87777-DD3C-CC4E-BAFA-61846C0BD13C}" type="slidenum">
              <a:rPr lang="en-US" smtClean="0"/>
              <a:t>28</a:t>
            </a:fld>
            <a:endParaRPr lang="en-US"/>
          </a:p>
        </p:txBody>
      </p:sp>
    </p:spTree>
    <p:extLst>
      <p:ext uri="{BB962C8B-B14F-4D97-AF65-F5344CB8AC3E}">
        <p14:creationId xmlns:p14="http://schemas.microsoft.com/office/powerpoint/2010/main" val="1216048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200">
                <a:latin typeface="Calibri"/>
                <a:ea typeface="Calibri"/>
                <a:cs typeface="Calibri"/>
              </a:rPr>
              <a:t>Learning about non-stigmatizing language provides a good foundation for practice change. Consistently using new vocabulary is a skill that requires more effort than knowledge acquisition. Using non-stigmatizing language in documentation, as well as with patients, is important not only because patients routinely access their records, but </a:t>
            </a:r>
            <a:r>
              <a:rPr lang="en-US">
                <a:latin typeface="Calibri"/>
                <a:ea typeface="Calibri"/>
                <a:cs typeface="Calibri"/>
              </a:rPr>
              <a:t>also </a:t>
            </a:r>
            <a:r>
              <a:rPr lang="en-US" sz="1200">
                <a:latin typeface="Calibri"/>
                <a:ea typeface="Calibri"/>
                <a:cs typeface="Calibri"/>
              </a:rPr>
              <a:t>because it can promote conversation and change across your team. Reviewing language guidance from the National Institute on Drug Abuse on terms to use and avoid when talking with pregnant patients who have SUD may be helpful. These guide are linked in the resources section of this presentation.</a:t>
            </a:r>
          </a:p>
          <a:p>
            <a:pPr>
              <a:lnSpc>
                <a:spcPct val="107000"/>
              </a:lnSpc>
            </a:pPr>
            <a:r>
              <a:rPr lang="en-US" sz="1200">
                <a:latin typeface="Calibri"/>
                <a:ea typeface="Calibri"/>
                <a:cs typeface="Calibri"/>
              </a:rPr>
              <a:t> </a:t>
            </a:r>
          </a:p>
          <a:p>
            <a:endParaRPr lang="en-US"/>
          </a:p>
          <a:p>
            <a:r>
              <a:rPr lang="en-US"/>
              <a:t>In most circumstances, use person-first language to emphasize humanity. This helps differentiate the person from their medical condition. It’s important to note that people who use drugs may choose to refer to themselves or their peers as “addicts” or “junkies.” Ask patients their preferences for how they describe their behaviors and themselves, understanding that patients might use certain terms to refer to themselves or their peers that may not be appropriate for providers to use. Be sure to document these preferences in their record.</a:t>
            </a:r>
          </a:p>
          <a:p>
            <a:pPr>
              <a:lnSpc>
                <a:spcPct val="107000"/>
              </a:lnSpc>
            </a:pPr>
            <a:endParaRPr lang="en-US" sz="1200">
              <a:latin typeface="Calibri"/>
              <a:ea typeface="Calibri"/>
              <a:cs typeface="Calibri"/>
            </a:endParaRPr>
          </a:p>
          <a:p>
            <a:pPr>
              <a:lnSpc>
                <a:spcPct val="107000"/>
              </a:lnSpc>
            </a:pPr>
            <a:r>
              <a:rPr lang="en-US" sz="1200">
                <a:latin typeface="Calibri"/>
                <a:ea typeface="Calibri"/>
                <a:cs typeface="Calibri"/>
              </a:rPr>
              <a:t> </a:t>
            </a:r>
          </a:p>
          <a:p>
            <a:pPr>
              <a:lnSpc>
                <a:spcPct val="107000"/>
              </a:lnSpc>
            </a:pPr>
            <a:r>
              <a:rPr lang="en-US" sz="1200">
                <a:latin typeface="Calibri"/>
                <a:ea typeface="Calibri"/>
                <a:cs typeface="Calibri"/>
              </a:rPr>
              <a:t>Avoid street terms for drugs except where it is necessary to connect a medical term with the street term more familiar to your patient. Remember to keep it medically accurate. For example, a baby cannot be born addicted because addiction is a behavioral disorder</a:t>
            </a:r>
            <a:r>
              <a:rPr lang="en-US">
                <a:latin typeface="Calibri"/>
                <a:ea typeface="Calibri"/>
                <a:cs typeface="Calibri"/>
              </a:rPr>
              <a:t> that we refer to as substance use disorder</a:t>
            </a:r>
            <a:r>
              <a:rPr lang="en-US" sz="1200">
                <a:latin typeface="Calibri"/>
                <a:ea typeface="Calibri"/>
                <a:cs typeface="Calibri"/>
              </a:rPr>
              <a:t>. Nor is the infant a “NAS baby” but, rather, a substance-exposed infant or a baby with NAS (neonatal abstinence syndrome) or NOWS (neonatal opioid withdrawal syndrome). </a:t>
            </a:r>
          </a:p>
          <a:p>
            <a:endParaRPr lang="en-US"/>
          </a:p>
        </p:txBody>
      </p:sp>
      <p:sp>
        <p:nvSpPr>
          <p:cNvPr id="4" name="Slide Number Placeholder 3"/>
          <p:cNvSpPr>
            <a:spLocks noGrp="1"/>
          </p:cNvSpPr>
          <p:nvPr>
            <p:ph type="sldNum" sz="quarter" idx="5"/>
          </p:nvPr>
        </p:nvSpPr>
        <p:spPr/>
        <p:txBody>
          <a:bodyPr/>
          <a:lstStyle/>
          <a:p>
            <a:fld id="{78A87777-DD3C-CC4E-BAFA-61846C0BD13C}" type="slidenum">
              <a:rPr lang="en-US" smtClean="0"/>
              <a:t>29</a:t>
            </a:fld>
            <a:endParaRPr lang="en-US"/>
          </a:p>
        </p:txBody>
      </p:sp>
    </p:spTree>
    <p:extLst>
      <p:ext uri="{BB962C8B-B14F-4D97-AF65-F5344CB8AC3E}">
        <p14:creationId xmlns:p14="http://schemas.microsoft.com/office/powerpoint/2010/main" val="550792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200">
                <a:latin typeface="Calibri" panose="020F0502020204030204" pitchFamily="34" charset="0"/>
                <a:ea typeface="Calibri" panose="020F0502020204030204" pitchFamily="34" charset="0"/>
                <a:cs typeface="Calibri" panose="020F0502020204030204" pitchFamily="34" charset="0"/>
              </a:rPr>
              <a:t>At the conclusion of this grand rounds, audience members can expect to understand the Health Stigma and Discrimination Framework, be able to describe how stigma and bias affect pregnant and parenting patients with substance use disorder (SUD), recognize the role of medication in SUD during pregnancy, and name specific actions clinicians and systems can take to decrease stigma for pregnant and parenting patients.</a:t>
            </a:r>
            <a:endParaRPr lang="en-US" sz="1200">
              <a:latin typeface="Calibri" panose="020F0502020204030204" pitchFamily="34" charset="0"/>
              <a:ea typeface="Calibri" panose="020F0502020204030204" pitchFamily="34" charset="0"/>
              <a:cs typeface="Times New Roman" panose="02020603050405020304" pitchFamily="18" charset="0"/>
            </a:endParaRPr>
          </a:p>
          <a:p>
            <a:endParaRPr lang="en-US" sz="1200"/>
          </a:p>
          <a:p>
            <a:endParaRPr lang="en-US" sz="1200"/>
          </a:p>
          <a:p>
            <a:endParaRPr lang="en-US"/>
          </a:p>
        </p:txBody>
      </p:sp>
      <p:sp>
        <p:nvSpPr>
          <p:cNvPr id="4" name="Slide Number Placeholder 3"/>
          <p:cNvSpPr>
            <a:spLocks noGrp="1"/>
          </p:cNvSpPr>
          <p:nvPr>
            <p:ph type="sldNum" sz="quarter" idx="5"/>
          </p:nvPr>
        </p:nvSpPr>
        <p:spPr/>
        <p:txBody>
          <a:bodyPr/>
          <a:lstStyle/>
          <a:p>
            <a:fld id="{78A87777-DD3C-CC4E-BAFA-61846C0BD13C}" type="slidenum">
              <a:rPr lang="en-US" smtClean="0"/>
              <a:t>3</a:t>
            </a:fld>
            <a:endParaRPr lang="en-US"/>
          </a:p>
        </p:txBody>
      </p:sp>
    </p:spTree>
    <p:extLst>
      <p:ext uri="{BB962C8B-B14F-4D97-AF65-F5344CB8AC3E}">
        <p14:creationId xmlns:p14="http://schemas.microsoft.com/office/powerpoint/2010/main" val="5433693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09"/>
              </a:spcAft>
            </a:pPr>
            <a:r>
              <a:rPr lang="en-US" sz="1200">
                <a:latin typeface="+mn-lt"/>
                <a:ea typeface="Calibri"/>
                <a:cs typeface="Times New Roman" panose="02020603050405020304" pitchFamily="18" charset="0"/>
              </a:rPr>
              <a:t>Knowledge acquisition is central to the health professions</a:t>
            </a:r>
            <a:r>
              <a:rPr lang="en-US">
                <a:ea typeface="Calibri"/>
                <a:cs typeface="Times New Roman" panose="02020603050405020304" pitchFamily="18" charset="0"/>
              </a:rPr>
              <a:t>,</a:t>
            </a:r>
            <a:r>
              <a:rPr lang="en-US" sz="1200">
                <a:latin typeface="+mn-lt"/>
                <a:ea typeface="Calibri"/>
                <a:cs typeface="Times New Roman" panose="02020603050405020304" pitchFamily="18" charset="0"/>
              </a:rPr>
              <a:t> so is likely the most familiar to us. Updating our fund of knowledge can help each of us become aware of where we might have been applying outdated information or allowing the outdated concepts to inform our patient care. Even if we don’t intend to manage patients with SUD, deepening our understanding of SUD and its treatment can help us be more confident in supporting their care and in assuring patient safety. Information can produce structural change if healthcare teams participate in the same training or read and discuss the same material. </a:t>
            </a:r>
            <a:endParaRPr lang="en-US" strike="sngStrike" baseline="30000">
              <a:ea typeface="Calibri"/>
              <a:cs typeface="Calibri"/>
            </a:endParaRPr>
          </a:p>
          <a:p>
            <a:pPr>
              <a:lnSpc>
                <a:spcPct val="150000"/>
              </a:lnSpc>
              <a:spcAft>
                <a:spcPts val="809"/>
              </a:spcAft>
            </a:pPr>
            <a:endParaRPr lang="en-US">
              <a:ea typeface="Calibri"/>
              <a:cs typeface="Times New Roman" panose="02020603050405020304" pitchFamily="18" charset="0"/>
            </a:endParaRPr>
          </a:p>
          <a:p>
            <a:pPr>
              <a:lnSpc>
                <a:spcPct val="150000"/>
              </a:lnSpc>
              <a:spcAft>
                <a:spcPts val="809"/>
              </a:spcAft>
            </a:pPr>
            <a:r>
              <a:rPr lang="en-US">
                <a:ea typeface="Calibri"/>
                <a:cs typeface="Times New Roman" panose="02020603050405020304" pitchFamily="18" charset="0"/>
              </a:rPr>
              <a:t>This</a:t>
            </a:r>
            <a:r>
              <a:rPr lang="en-US" sz="1200">
                <a:latin typeface="+mn-lt"/>
                <a:ea typeface="Calibri"/>
                <a:cs typeface="Times New Roman" panose="02020603050405020304" pitchFamily="18" charset="0"/>
              </a:rPr>
              <a:t> could happen on an institutional level, which would be even more powerful. Consider i</a:t>
            </a:r>
            <a:r>
              <a:rPr lang="en-US" sz="1200">
                <a:latin typeface="+mn-lt"/>
              </a:rPr>
              <a:t>nforming yourself and your teams about SUD in pregnant patients to:</a:t>
            </a:r>
            <a:endParaRPr lang="en-US" sz="1200" strike="sngStrike" baseline="30000">
              <a:latin typeface="+mn-lt"/>
              <a:cs typeface="Calibri"/>
            </a:endParaRPr>
          </a:p>
          <a:p>
            <a:pPr marL="628650" lvl="1" indent="-171450">
              <a:buFont typeface="Arial" panose="020B0604020202020204" pitchFamily="34" charset="0"/>
              <a:buChar char="•"/>
            </a:pPr>
            <a:r>
              <a:rPr lang="en-US" sz="1200">
                <a:latin typeface="+mn-lt"/>
              </a:rPr>
              <a:t>Recognize and correct biased or outdated information to which you may have been exposed in the past</a:t>
            </a:r>
            <a:endParaRPr lang="en-US" sz="1200">
              <a:latin typeface="+mn-lt"/>
              <a:cs typeface="Calibri"/>
            </a:endParaRPr>
          </a:p>
          <a:p>
            <a:pPr marL="628650" lvl="1" indent="-171450">
              <a:buFont typeface="Arial" panose="020B0604020202020204" pitchFamily="34" charset="0"/>
              <a:buChar char="•"/>
            </a:pPr>
            <a:r>
              <a:rPr lang="en-US" sz="1200">
                <a:latin typeface="+mn-lt"/>
              </a:rPr>
              <a:t>Improve responsiveness/readiness to meet patient needs</a:t>
            </a:r>
            <a:endParaRPr lang="en-US" sz="1200">
              <a:latin typeface="+mn-lt"/>
              <a:cs typeface="Calibri"/>
            </a:endParaRPr>
          </a:p>
          <a:p>
            <a:pPr marL="628650" lvl="1" indent="-171450">
              <a:buFont typeface="Arial" panose="020B0604020202020204" pitchFamily="34" charset="0"/>
              <a:buChar char="•"/>
            </a:pPr>
            <a:r>
              <a:rPr lang="en-US" sz="1200">
                <a:latin typeface="+mn-lt"/>
              </a:rPr>
              <a:t>Normalize responsibility for an increasingly prevalent condition</a:t>
            </a:r>
            <a:endParaRPr lang="en-US" sz="1200">
              <a:latin typeface="+mn-lt"/>
              <a:cs typeface="Calibri"/>
            </a:endParaRPr>
          </a:p>
          <a:p>
            <a:pPr marL="628650" lvl="1" indent="-171450">
              <a:buFont typeface="Arial" panose="020B0604020202020204" pitchFamily="34" charset="0"/>
              <a:buChar char="•"/>
            </a:pPr>
            <a:r>
              <a:rPr lang="en-US" sz="1200">
                <a:latin typeface="+mn-lt"/>
              </a:rPr>
              <a:t>Increase confidence to manage safety and risk with the current evidence base </a:t>
            </a:r>
            <a:endParaRPr lang="en-US" sz="1200">
              <a:latin typeface="+mn-lt"/>
              <a:cs typeface="Calibri"/>
            </a:endParaRPr>
          </a:p>
          <a:p>
            <a:pPr marL="628650" lvl="1" indent="-171450">
              <a:buFont typeface="Arial" panose="020B0604020202020204" pitchFamily="34" charset="0"/>
              <a:buChar char="•"/>
            </a:pPr>
            <a:r>
              <a:rPr lang="en-US" sz="1200">
                <a:latin typeface="+mn-lt"/>
              </a:rPr>
              <a:t>Uncover gaps in processes and resources to address before a patient encounters them</a:t>
            </a:r>
            <a:endParaRPr lang="en-US" sz="1200">
              <a:latin typeface="+mn-lt"/>
              <a:cs typeface="Calibri" panose="020F0502020204030204"/>
            </a:endParaRPr>
          </a:p>
          <a:p>
            <a:pPr marL="628650" lvl="1" indent="-171450">
              <a:buFont typeface="Arial" panose="020B0604020202020204" pitchFamily="34" charset="0"/>
              <a:buChar char="•"/>
            </a:pPr>
            <a:r>
              <a:rPr lang="en-US" sz="1200">
                <a:latin typeface="+mn-lt"/>
              </a:rPr>
              <a:t>Incorporate professional/system level intervention if tied to policy and procedure updates </a:t>
            </a:r>
            <a:endParaRPr lang="en-US" sz="1200">
              <a:latin typeface="+mn-lt"/>
              <a:cs typeface="Calibri" panose="020F0502020204030204"/>
            </a:endParaRPr>
          </a:p>
          <a:p>
            <a:pPr>
              <a:lnSpc>
                <a:spcPct val="150000"/>
              </a:lnSpc>
              <a:spcAft>
                <a:spcPts val="809"/>
              </a:spcAft>
            </a:pPr>
            <a:endParaRPr lang="en-US" sz="1200">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8A87777-DD3C-CC4E-BAFA-61846C0BD13C}" type="slidenum">
              <a:rPr lang="en-US" smtClean="0"/>
              <a:t>30</a:t>
            </a:fld>
            <a:endParaRPr lang="en-US"/>
          </a:p>
        </p:txBody>
      </p:sp>
    </p:spTree>
    <p:extLst>
      <p:ext uri="{BB962C8B-B14F-4D97-AF65-F5344CB8AC3E}">
        <p14:creationId xmlns:p14="http://schemas.microsoft.com/office/powerpoint/2010/main" val="13912183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defRPr/>
            </a:pPr>
            <a:r>
              <a:rPr lang="en-US" sz="1200">
                <a:latin typeface="+mn-lt"/>
                <a:ea typeface="Calibri"/>
                <a:cs typeface="Calibri" panose="020F0502020204030204" pitchFamily="34" charset="0"/>
              </a:rPr>
              <a:t>Brief motivational interviewing is typically a series of three or so appointments that focus on helping the patient clarify their motivations and priorities; positive behavior change is the overall goal.</a:t>
            </a:r>
            <a:r>
              <a:rPr lang="en-US" sz="1200">
                <a:latin typeface="+mn-lt"/>
              </a:rPr>
              <a:t> </a:t>
            </a:r>
            <a:r>
              <a:rPr lang="en-US" sz="1200">
                <a:latin typeface="+mn-lt"/>
                <a:ea typeface="Calibri"/>
                <a:cs typeface="Calibri" panose="020F0502020204030204" pitchFamily="34" charset="0"/>
              </a:rPr>
              <a:t>In addition to staff training on motivational interviewing (MI) techniques, accommodating brief MI in a way that is sustainable may necessitate minor workflow changes </a:t>
            </a:r>
            <a:r>
              <a:rPr lang="en-US">
                <a:ea typeface="Calibri"/>
                <a:cs typeface="Calibri" panose="020F0502020204030204" pitchFamily="34" charset="0"/>
              </a:rPr>
              <a:t>such as how</a:t>
            </a:r>
            <a:r>
              <a:rPr lang="en-US" sz="1200">
                <a:latin typeface="+mn-lt"/>
                <a:ea typeface="Calibri"/>
                <a:cs typeface="Calibri" panose="020F0502020204030204" pitchFamily="34" charset="0"/>
              </a:rPr>
              <a:t> </a:t>
            </a:r>
            <a:r>
              <a:rPr lang="en-US">
                <a:ea typeface="Calibri"/>
                <a:cs typeface="Calibri" panose="020F0502020204030204" pitchFamily="34" charset="0"/>
              </a:rPr>
              <a:t>the time for MI is billed, who</a:t>
            </a:r>
            <a:r>
              <a:rPr lang="en-US" sz="1200">
                <a:latin typeface="+mn-lt"/>
                <a:ea typeface="Calibri"/>
                <a:cs typeface="Calibri" panose="020F0502020204030204" pitchFamily="34" charset="0"/>
              </a:rPr>
              <a:t> provides it, </a:t>
            </a:r>
            <a:r>
              <a:rPr lang="en-US">
                <a:ea typeface="Calibri"/>
                <a:cs typeface="Calibri" panose="020F0502020204030204" pitchFamily="34" charset="0"/>
              </a:rPr>
              <a:t>and how it is coded in an electronic health record system. </a:t>
            </a:r>
            <a:endParaRPr lang="en-US" sz="1200">
              <a:latin typeface="+mn-lt"/>
              <a:ea typeface="Calibri"/>
              <a:cs typeface="Times New Roman" panose="02020603050405020304" pitchFamily="18" charset="0"/>
            </a:endParaRPr>
          </a:p>
          <a:p>
            <a:pPr>
              <a:lnSpc>
                <a:spcPct val="107000"/>
              </a:lnSpc>
            </a:pPr>
            <a:r>
              <a:rPr lang="en-US" sz="1200">
                <a:latin typeface="+mn-lt"/>
                <a:ea typeface="Calibri"/>
                <a:cs typeface="Calibri" panose="020F0502020204030204" pitchFamily="34" charset="0"/>
              </a:rPr>
              <a:t> </a:t>
            </a:r>
            <a:endParaRPr lang="en-US" sz="1200">
              <a:latin typeface="+mn-lt"/>
              <a:ea typeface="Calibri"/>
              <a:cs typeface="Times New Roman" panose="02020603050405020304" pitchFamily="18" charset="0"/>
            </a:endParaRPr>
          </a:p>
          <a:p>
            <a:pPr>
              <a:lnSpc>
                <a:spcPct val="107000"/>
              </a:lnSpc>
            </a:pPr>
            <a:r>
              <a:rPr lang="en-US" sz="1200">
                <a:latin typeface="+mn-lt"/>
                <a:ea typeface="Calibri"/>
                <a:cs typeface="Calibri" panose="020F0502020204030204" pitchFamily="34" charset="0"/>
              </a:rPr>
              <a:t>MI is outside the scope of </a:t>
            </a:r>
            <a:r>
              <a:rPr lang="en-US">
                <a:ea typeface="Calibri"/>
                <a:cs typeface="Calibri" panose="020F0502020204030204" pitchFamily="34" charset="0"/>
              </a:rPr>
              <a:t>our</a:t>
            </a:r>
            <a:r>
              <a:rPr lang="en-US" sz="1200">
                <a:latin typeface="+mn-lt"/>
                <a:ea typeface="Calibri"/>
                <a:cs typeface="Calibri" panose="020F0502020204030204" pitchFamily="34" charset="0"/>
              </a:rPr>
              <a:t> discussion today, but some its core techniques are using open-ended questions, affirming strength and positive behaviors, and reflective listening. Reflective listening is a strategy that communicates empathy and affirms understanding by restating the clinician's understanding of what the patient is saying. Stepping out of the roll of authority figure and educator is essential for genuine MI. This is sometimes the hardest skill for busy health professionals to master. </a:t>
            </a:r>
            <a:endParaRPr lang="en-US" sz="1200">
              <a:latin typeface="+mn-lt"/>
              <a:ea typeface="Calibri"/>
              <a:cs typeface="Times New Roman" panose="02020603050405020304" pitchFamily="18" charset="0"/>
            </a:endParaRPr>
          </a:p>
          <a:p>
            <a:pPr>
              <a:lnSpc>
                <a:spcPct val="107000"/>
              </a:lnSpc>
            </a:pPr>
            <a:r>
              <a:rPr lang="en-US" sz="1200">
                <a:latin typeface="+mn-lt"/>
                <a:ea typeface="Calibri"/>
                <a:cs typeface="Calibri" panose="020F0502020204030204" pitchFamily="34" charset="0"/>
              </a:rPr>
              <a:t> </a:t>
            </a:r>
            <a:endParaRPr lang="en-US" sz="1200">
              <a:latin typeface="+mn-lt"/>
              <a:ea typeface="Calibri"/>
              <a:cs typeface="Times New Roman" panose="02020603050405020304" pitchFamily="18" charset="0"/>
            </a:endParaRPr>
          </a:p>
          <a:p>
            <a:pPr>
              <a:lnSpc>
                <a:spcPct val="107000"/>
              </a:lnSpc>
            </a:pPr>
            <a:r>
              <a:rPr lang="en-US" sz="1200">
                <a:latin typeface="+mn-lt"/>
                <a:ea typeface="Calibri"/>
                <a:cs typeface="Calibri" panose="020F0502020204030204" pitchFamily="34" charset="0"/>
              </a:rPr>
              <a:t>Clinicians can incorporate many of these techniques into patient visits in place of current patient-interviewing strategies. An MI approach to patient interactions is compatible with patient-centered care and harm reduction</a:t>
            </a:r>
            <a:r>
              <a:rPr lang="en-US">
                <a:ea typeface="Calibri"/>
                <a:cs typeface="Calibri" panose="020F0502020204030204" pitchFamily="34" charset="0"/>
              </a:rPr>
              <a:t>, well-studied</a:t>
            </a:r>
            <a:r>
              <a:rPr lang="en-US" sz="1200">
                <a:latin typeface="+mn-lt"/>
                <a:ea typeface="Calibri"/>
                <a:cs typeface="Calibri" panose="020F0502020204030204" pitchFamily="34" charset="0"/>
              </a:rPr>
              <a:t> in SUD health behavior </a:t>
            </a:r>
            <a:r>
              <a:rPr lang="en-US">
                <a:ea typeface="Calibri"/>
                <a:cs typeface="Calibri" panose="020F0502020204030204" pitchFamily="34" charset="0"/>
              </a:rPr>
              <a:t>change, and</a:t>
            </a:r>
            <a:r>
              <a:rPr lang="en-US" sz="1200">
                <a:latin typeface="+mn-lt"/>
                <a:ea typeface="Calibri"/>
                <a:cs typeface="Calibri" panose="020F0502020204030204" pitchFamily="34" charset="0"/>
              </a:rPr>
              <a:t> </a:t>
            </a:r>
            <a:r>
              <a:rPr lang="en-US">
                <a:ea typeface="Calibri"/>
                <a:cs typeface="Calibri" panose="020F0502020204030204" pitchFamily="34" charset="0"/>
              </a:rPr>
              <a:t>in support of</a:t>
            </a:r>
            <a:r>
              <a:rPr lang="en-US" sz="1200">
                <a:latin typeface="+mn-lt"/>
                <a:ea typeface="Calibri"/>
                <a:cs typeface="Calibri" panose="020F0502020204030204" pitchFamily="34" charset="0"/>
              </a:rPr>
              <a:t> stigma reduction. These smaller changes can be very beneficial for patients and foster the therapeutic relationship </a:t>
            </a:r>
            <a:r>
              <a:rPr lang="en-US">
                <a:ea typeface="Calibri"/>
                <a:cs typeface="Calibri" panose="020F0502020204030204" pitchFamily="34" charset="0"/>
              </a:rPr>
              <a:t>between</a:t>
            </a:r>
            <a:r>
              <a:rPr lang="en-US" sz="1200">
                <a:latin typeface="+mn-lt"/>
                <a:ea typeface="Calibri"/>
                <a:cs typeface="Calibri" panose="020F0502020204030204" pitchFamily="34" charset="0"/>
              </a:rPr>
              <a:t> the patient and </a:t>
            </a:r>
            <a:r>
              <a:rPr lang="en-US">
                <a:ea typeface="Calibri"/>
                <a:cs typeface="Calibri" panose="020F0502020204030204" pitchFamily="34" charset="0"/>
              </a:rPr>
              <a:t>health professional</a:t>
            </a:r>
            <a:r>
              <a:rPr lang="en-US" sz="1200">
                <a:latin typeface="+mn-lt"/>
                <a:ea typeface="Calibri"/>
                <a:cs typeface="Calibri" panose="020F0502020204030204" pitchFamily="34" charset="0"/>
              </a:rPr>
              <a:t> with minimal change to systems-of-care delivery. </a:t>
            </a:r>
            <a:endParaRPr lang="en-US" sz="1200">
              <a:latin typeface="+mn-lt"/>
              <a:ea typeface="Calibri"/>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8A87777-DD3C-CC4E-BAFA-61846C0BD13C}" type="slidenum">
              <a:rPr lang="en-US" smtClean="0"/>
              <a:t>31</a:t>
            </a:fld>
            <a:endParaRPr lang="en-US"/>
          </a:p>
        </p:txBody>
      </p:sp>
    </p:spTree>
    <p:extLst>
      <p:ext uri="{BB962C8B-B14F-4D97-AF65-F5344CB8AC3E}">
        <p14:creationId xmlns:p14="http://schemas.microsoft.com/office/powerpoint/2010/main" val="25640264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spcAft>
                <a:spcPts val="809"/>
              </a:spcAft>
            </a:pPr>
            <a:r>
              <a:rPr lang="en-US" sz="1200">
                <a:latin typeface="+mn-lt"/>
                <a:ea typeface="Calibri"/>
                <a:cs typeface="Calibri" panose="020F0502020204030204" pitchFamily="34" charset="0"/>
              </a:rPr>
              <a:t>A skill-based strategy for reducing the experience of stigma for your patients is to keep </a:t>
            </a:r>
            <a:r>
              <a:rPr lang="en-US">
                <a:ea typeface="Calibri"/>
                <a:cs typeface="Calibri" panose="020F0502020204030204" pitchFamily="34" charset="0"/>
              </a:rPr>
              <a:t>conversations</a:t>
            </a:r>
            <a:r>
              <a:rPr lang="en-US" sz="1200">
                <a:latin typeface="+mn-lt"/>
                <a:ea typeface="Calibri"/>
                <a:cs typeface="Calibri" panose="020F0502020204030204" pitchFamily="34" charset="0"/>
              </a:rPr>
              <a:t> and </a:t>
            </a:r>
            <a:r>
              <a:rPr lang="en-US">
                <a:ea typeface="Calibri"/>
                <a:cs typeface="Calibri" panose="020F0502020204030204" pitchFamily="34" charset="0"/>
              </a:rPr>
              <a:t>assessments</a:t>
            </a:r>
            <a:r>
              <a:rPr lang="en-US" sz="1200">
                <a:latin typeface="+mn-lt"/>
                <a:ea typeface="Calibri"/>
                <a:cs typeface="Calibri" panose="020F0502020204030204" pitchFamily="34" charset="0"/>
              </a:rPr>
              <a:t> </a:t>
            </a:r>
            <a:r>
              <a:rPr lang="en-US">
                <a:ea typeface="Calibri"/>
                <a:cs typeface="Calibri" panose="020F0502020204030204" pitchFamily="34" charset="0"/>
              </a:rPr>
              <a:t>strength-based</a:t>
            </a:r>
            <a:r>
              <a:rPr lang="en-US" sz="1200">
                <a:latin typeface="+mn-lt"/>
                <a:ea typeface="Calibri"/>
                <a:cs typeface="Calibri" panose="020F0502020204030204" pitchFamily="34" charset="0"/>
              </a:rPr>
              <a:t>. This </a:t>
            </a:r>
            <a:r>
              <a:rPr lang="en-US">
                <a:ea typeface="Calibri"/>
                <a:cs typeface="Calibri" panose="020F0502020204030204" pitchFamily="34" charset="0"/>
              </a:rPr>
              <a:t>approach communicates</a:t>
            </a:r>
            <a:r>
              <a:rPr lang="en-US" sz="1200">
                <a:latin typeface="+mn-lt"/>
                <a:ea typeface="Calibri"/>
                <a:cs typeface="Calibri" panose="020F0502020204030204" pitchFamily="34" charset="0"/>
              </a:rPr>
              <a:t> hope and respect and increases engagement. Active listening is a good adjunct to being effective in maintaining a strength-based approach and helps keep the interaction therapeutic. Focusing on strengths is also an effective way to keep from sliding into a task-focused mentality. </a:t>
            </a:r>
            <a:r>
              <a:rPr lang="en-US">
                <a:ea typeface="Calibri"/>
                <a:cs typeface="Calibri" panose="020F0502020204030204" pitchFamily="34" charset="0"/>
              </a:rPr>
              <a:t>Substance use disorder </a:t>
            </a:r>
            <a:r>
              <a:rPr lang="en-US" sz="1200">
                <a:latin typeface="+mn-lt"/>
                <a:ea typeface="Calibri"/>
                <a:cs typeface="Calibri" panose="020F0502020204030204" pitchFamily="34" charset="0"/>
              </a:rPr>
              <a:t>is a chronic condition; recovery from it is a process. A strengths-based approach:</a:t>
            </a:r>
          </a:p>
          <a:p>
            <a:pPr marL="171450" indent="-171450">
              <a:buFont typeface="Arial" panose="020B0604020202020204" pitchFamily="34" charset="0"/>
              <a:buChar char="•"/>
            </a:pPr>
            <a:r>
              <a:rPr lang="en-US" sz="1200">
                <a:latin typeface="+mn-lt"/>
              </a:rPr>
              <a:t>Focuses on what the patient has going for them, starting with </a:t>
            </a:r>
            <a:r>
              <a:rPr lang="en-US"/>
              <a:t>them</a:t>
            </a:r>
            <a:r>
              <a:rPr lang="en-US" sz="1200">
                <a:latin typeface="+mn-lt"/>
              </a:rPr>
              <a:t> showing up</a:t>
            </a:r>
          </a:p>
          <a:p>
            <a:pPr marL="171450" indent="-171450">
              <a:buFont typeface="Arial" panose="020B0604020202020204" pitchFamily="34" charset="0"/>
              <a:buChar char="•"/>
            </a:pPr>
            <a:r>
              <a:rPr lang="en-US" sz="1200">
                <a:latin typeface="+mn-lt"/>
              </a:rPr>
              <a:t>Reduces tendency to pity/disempowerment</a:t>
            </a:r>
            <a:endParaRPr lang="en-US" sz="1200">
              <a:latin typeface="+mn-lt"/>
              <a:ea typeface="Calibri"/>
              <a:cs typeface="Calibri"/>
            </a:endParaRPr>
          </a:p>
          <a:p>
            <a:pPr marL="171450" indent="-171450">
              <a:buFont typeface="Arial" panose="020B0604020202020204" pitchFamily="34" charset="0"/>
              <a:buChar char="•"/>
            </a:pPr>
            <a:r>
              <a:rPr lang="en-US" sz="1200">
                <a:latin typeface="+mn-lt"/>
              </a:rPr>
              <a:t>Communicates hope and respect</a:t>
            </a:r>
            <a:endParaRPr lang="en-US" sz="1200">
              <a:latin typeface="+mn-lt"/>
              <a:ea typeface="Calibri"/>
              <a:cs typeface="Calibri"/>
            </a:endParaRPr>
          </a:p>
          <a:p>
            <a:pPr marL="171450" indent="-171450">
              <a:buFont typeface="Arial" panose="020B0604020202020204" pitchFamily="34" charset="0"/>
              <a:buChar char="•"/>
            </a:pPr>
            <a:r>
              <a:rPr lang="en-US" sz="1200">
                <a:latin typeface="+mn-lt"/>
              </a:rPr>
              <a:t>Increases engagement</a:t>
            </a:r>
            <a:endParaRPr lang="en-US" sz="1200">
              <a:latin typeface="+mn-lt"/>
              <a:ea typeface="Calibri"/>
              <a:cs typeface="Calibri"/>
            </a:endParaRPr>
          </a:p>
          <a:p>
            <a:pPr marL="171450" indent="-171450">
              <a:buFont typeface="Arial" panose="020B0604020202020204" pitchFamily="34" charset="0"/>
              <a:buChar char="•"/>
            </a:pPr>
            <a:r>
              <a:rPr lang="en-US" sz="1200">
                <a:latin typeface="+mn-lt"/>
              </a:rPr>
              <a:t>Combines with active listening to elicit patient strengths and preferences</a:t>
            </a:r>
            <a:endParaRPr lang="en-US" sz="1200">
              <a:latin typeface="+mn-lt"/>
              <a:ea typeface="Calibri"/>
              <a:cs typeface="Calibri"/>
            </a:endParaRPr>
          </a:p>
          <a:p>
            <a:pPr marL="171450" indent="-171450">
              <a:buFont typeface="Arial" panose="020B0604020202020204" pitchFamily="34" charset="0"/>
              <a:buChar char="•"/>
            </a:pPr>
            <a:r>
              <a:rPr lang="en-US" sz="1200">
                <a:latin typeface="+mn-lt"/>
              </a:rPr>
              <a:t>Recognizes</a:t>
            </a:r>
            <a:r>
              <a:rPr lang="en-US"/>
              <a:t> substance</a:t>
            </a:r>
            <a:r>
              <a:rPr lang="en-US" sz="1200">
                <a:latin typeface="+mn-lt"/>
              </a:rPr>
              <a:t> </a:t>
            </a:r>
            <a:r>
              <a:rPr lang="en-US"/>
              <a:t>use disorder </a:t>
            </a:r>
            <a:r>
              <a:rPr lang="en-US" sz="1200">
                <a:latin typeface="+mn-lt"/>
              </a:rPr>
              <a:t>is a chronic condition that requires long-term management (</a:t>
            </a:r>
            <a:r>
              <a:rPr lang="en-US"/>
              <a:t>i.e.,</a:t>
            </a:r>
            <a:r>
              <a:rPr lang="en-US" sz="1200">
                <a:latin typeface="+mn-lt"/>
              </a:rPr>
              <a:t> recovery from</a:t>
            </a:r>
            <a:r>
              <a:rPr lang="en-US"/>
              <a:t> substance use disorder</a:t>
            </a:r>
            <a:r>
              <a:rPr lang="en-US" sz="1200">
                <a:latin typeface="+mn-lt"/>
              </a:rPr>
              <a:t> is a process not a task)</a:t>
            </a:r>
            <a:endParaRPr lang="en-US" sz="1200">
              <a:latin typeface="+mn-lt"/>
              <a:ea typeface="Calibri"/>
              <a:cs typeface="Calibri"/>
            </a:endParaRPr>
          </a:p>
          <a:p>
            <a:pPr algn="l">
              <a:lnSpc>
                <a:spcPct val="150000"/>
              </a:lnSpc>
              <a:spcAft>
                <a:spcPts val="809"/>
              </a:spcAft>
            </a:pPr>
            <a:endParaRPr lang="en-US" sz="1200">
              <a:latin typeface="+mn-lt"/>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8A87777-DD3C-CC4E-BAFA-61846C0BD13C}" type="slidenum">
              <a:rPr lang="en-US" smtClean="0"/>
              <a:t>32</a:t>
            </a:fld>
            <a:endParaRPr lang="en-US"/>
          </a:p>
        </p:txBody>
      </p:sp>
    </p:spTree>
    <p:extLst>
      <p:ext uri="{BB962C8B-B14F-4D97-AF65-F5344CB8AC3E}">
        <p14:creationId xmlns:p14="http://schemas.microsoft.com/office/powerpoint/2010/main" val="35217688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Quote “I found out that I was pregnant in the middle of a relapse, and I thought I could not keep the baby. I did not feel motivated to keep the baby. I also felt shame and mortified in trying to get prenatal or drug treatment help—I knew they would judge me. They would also judge me if I lost the pregnancy. There was no way out. The thought of walking into a hospital and saying I am using was terrifying.” End quote.</a:t>
            </a:r>
          </a:p>
          <a:p>
            <a:endParaRPr lang="en-US"/>
          </a:p>
          <a:p>
            <a:r>
              <a:rPr lang="en-US"/>
              <a:t>This quote reflects the deep fear and stigma that can prevent individuals from seeking necessary help and highlights the need for a supportive, non-stigmatizing approach like the strengths-based approach. </a:t>
            </a:r>
          </a:p>
          <a:p>
            <a:pPr>
              <a:lnSpc>
                <a:spcPct val="107000"/>
              </a:lnSpc>
            </a:pPr>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78A87777-DD3C-CC4E-BAFA-61846C0BD13C}" type="slidenum">
              <a:rPr lang="en-US" smtClean="0"/>
              <a:t>33</a:t>
            </a:fld>
            <a:endParaRPr lang="en-US"/>
          </a:p>
        </p:txBody>
      </p:sp>
    </p:spTree>
    <p:extLst>
      <p:ext uri="{BB962C8B-B14F-4D97-AF65-F5344CB8AC3E}">
        <p14:creationId xmlns:p14="http://schemas.microsoft.com/office/powerpoint/2010/main" val="102195815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go back to Ana and apply some of the approaches and information we have learned to what we know about her situation.</a:t>
            </a:r>
          </a:p>
          <a:p>
            <a:endParaRPr lang="en-US" dirty="0"/>
          </a:p>
          <a:p>
            <a:r>
              <a:rPr lang="en-US" b="1" dirty="0"/>
              <a:t>Exercise:</a:t>
            </a:r>
          </a:p>
          <a:p>
            <a:r>
              <a:rPr lang="en-US" dirty="0"/>
              <a:t>Ask the audience to identify Ana’s strengths. </a:t>
            </a:r>
          </a:p>
          <a:p>
            <a:r>
              <a:rPr lang="en-US" dirty="0"/>
              <a:t>What knowledge do you now have to offer Ana about her treatment?</a:t>
            </a:r>
          </a:p>
          <a:p>
            <a:endParaRPr lang="en-US" dirty="0"/>
          </a:p>
          <a:p>
            <a:r>
              <a:rPr lang="en-US" dirty="0"/>
              <a:t>Notes for speaker: </a:t>
            </a:r>
          </a:p>
          <a:p>
            <a:r>
              <a:rPr lang="en-US" dirty="0"/>
              <a:t>Ana’s strengths: she has overcome her fear to show up for prenatal care. She stayed, even though she felt judged by a staff person. She has abstained from other substances. She has taken steps to care for herself and her pregnancy by taking a prenatal vitamin and using the app. She has attempted to find treatment.</a:t>
            </a:r>
          </a:p>
          <a:p>
            <a:endParaRPr lang="en-US" dirty="0"/>
          </a:p>
          <a:p>
            <a:r>
              <a:rPr lang="en-US" dirty="0"/>
              <a:t>Ana’s treatment options: Based on what we learned about MOUD, we can tell her that buprenorphine and methadone are the recommended forms of MOUD in pregnancy. You can reinforce that she made the right choice by seeking that treatment. Either buprenorphine or methadone will improve her pregnancy outcomes, are compatible with breastfeeding, and reduce the risk of NOWS. Both medications will control cravings and withdrawal. </a:t>
            </a:r>
          </a:p>
          <a:p>
            <a:endParaRPr lang="en-US" dirty="0"/>
          </a:p>
          <a:p>
            <a:pPr>
              <a:lnSpc>
                <a:spcPct val="107000"/>
              </a:lnSpc>
            </a:pPr>
            <a:endParaRPr lang="en-US" sz="1200" dirty="0">
              <a:latin typeface="+mn-lt"/>
              <a:cs typeface="Calibri"/>
            </a:endParaRPr>
          </a:p>
        </p:txBody>
      </p:sp>
      <p:sp>
        <p:nvSpPr>
          <p:cNvPr id="4" name="Slide Number Placeholder 3"/>
          <p:cNvSpPr>
            <a:spLocks noGrp="1"/>
          </p:cNvSpPr>
          <p:nvPr>
            <p:ph type="sldNum" sz="quarter" idx="5"/>
          </p:nvPr>
        </p:nvSpPr>
        <p:spPr/>
        <p:txBody>
          <a:bodyPr/>
          <a:lstStyle/>
          <a:p>
            <a:fld id="{78A87777-DD3C-CC4E-BAFA-61846C0BD13C}" type="slidenum">
              <a:rPr lang="en-US" smtClean="0"/>
              <a:t>34</a:t>
            </a:fld>
            <a:endParaRPr lang="en-US"/>
          </a:p>
        </p:txBody>
      </p:sp>
    </p:spTree>
    <p:extLst>
      <p:ext uri="{BB962C8B-B14F-4D97-AF65-F5344CB8AC3E}">
        <p14:creationId xmlns:p14="http://schemas.microsoft.com/office/powerpoint/2010/main" val="29669637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14171">
              <a:defRPr/>
            </a:pPr>
            <a:r>
              <a:rPr lang="en-US" sz="1200" dirty="0">
                <a:latin typeface="+mn-lt"/>
              </a:rPr>
              <a:t>Here is the result of our discussion with Ana about her treatment options.</a:t>
            </a:r>
          </a:p>
          <a:p>
            <a:pPr defTabSz="914171">
              <a:defRPr/>
            </a:pPr>
            <a:endParaRPr lang="en-US" sz="1200" dirty="0">
              <a:latin typeface="+mn-lt"/>
            </a:endParaRPr>
          </a:p>
          <a:p>
            <a:pPr defTabSz="914171">
              <a:defRPr/>
            </a:pPr>
            <a:r>
              <a:rPr lang="en-US" sz="1200" b="1" dirty="0">
                <a:latin typeface="+mn-lt"/>
              </a:rPr>
              <a:t>Exercise: </a:t>
            </a:r>
          </a:p>
          <a:p>
            <a:pPr defTabSz="914171">
              <a:defRPr/>
            </a:pPr>
            <a:r>
              <a:rPr lang="en-US" sz="1200" dirty="0">
                <a:latin typeface="+mn-lt"/>
              </a:rPr>
              <a:t>Have a member of the audience read the slide then ask this question:</a:t>
            </a:r>
          </a:p>
          <a:p>
            <a:pPr marL="173370" indent="-173370" defTabSz="914171">
              <a:buFont typeface="Arial" panose="020B0604020202020204" pitchFamily="34" charset="0"/>
              <a:buChar char="•"/>
              <a:defRPr/>
            </a:pPr>
            <a:r>
              <a:rPr lang="en-US" sz="1200" dirty="0">
                <a:latin typeface="+mn-lt"/>
              </a:rPr>
              <a:t>How does this interaction reduce stigma for Ana?</a:t>
            </a:r>
          </a:p>
          <a:p>
            <a:pPr defTabSz="914171">
              <a:defRPr/>
            </a:pPr>
            <a:endParaRPr lang="en-US" sz="1200" dirty="0">
              <a:latin typeface="+mn-lt"/>
            </a:endParaRPr>
          </a:p>
          <a:p>
            <a:pPr defTabSz="914171">
              <a:defRPr/>
            </a:pPr>
            <a:r>
              <a:rPr lang="en-US" sz="1200" i="1" dirty="0">
                <a:latin typeface="+mn-lt"/>
              </a:rPr>
              <a:t>Notes for speaker:</a:t>
            </a:r>
          </a:p>
          <a:p>
            <a:pPr defTabSz="914171">
              <a:defRPr/>
            </a:pPr>
            <a:r>
              <a:rPr lang="en-US" sz="1200" dirty="0">
                <a:latin typeface="+mn-lt"/>
              </a:rPr>
              <a:t>The clinician being knowledgeable about the standard of care and how to access treatment has normalized seeking help from her treating clinician for her SUD and reframed it as a medical condition.</a:t>
            </a:r>
          </a:p>
          <a:p>
            <a:pPr defTabSz="914171">
              <a:defRPr/>
            </a:pPr>
            <a:endParaRPr lang="en-US" i="1" dirty="0"/>
          </a:p>
          <a:p>
            <a:pPr defTabSz="914171">
              <a:defRPr/>
            </a:pPr>
            <a:r>
              <a:rPr lang="en-US" i="1" dirty="0"/>
              <a:t>Ask for other ideas. </a:t>
            </a:r>
            <a:endParaRPr lang="en-US" sz="1200" i="1" dirty="0">
              <a:latin typeface="+mn-lt"/>
            </a:endParaRPr>
          </a:p>
          <a:p>
            <a:endParaRPr lang="en-US" sz="1200" dirty="0">
              <a:latin typeface="+mn-lt"/>
            </a:endParaRPr>
          </a:p>
          <a:p>
            <a:endParaRPr lang="en-US" sz="1200" dirty="0">
              <a:latin typeface="+mn-lt"/>
            </a:endParaRPr>
          </a:p>
          <a:p>
            <a:endParaRPr lang="en-US" sz="1200" dirty="0">
              <a:latin typeface="+mn-lt"/>
            </a:endParaRPr>
          </a:p>
          <a:p>
            <a:endParaRPr lang="en-US" dirty="0"/>
          </a:p>
        </p:txBody>
      </p:sp>
      <p:sp>
        <p:nvSpPr>
          <p:cNvPr id="4" name="Slide Number Placeholder 3"/>
          <p:cNvSpPr>
            <a:spLocks noGrp="1"/>
          </p:cNvSpPr>
          <p:nvPr>
            <p:ph type="sldNum" sz="quarter" idx="5"/>
          </p:nvPr>
        </p:nvSpPr>
        <p:spPr/>
        <p:txBody>
          <a:bodyPr/>
          <a:lstStyle/>
          <a:p>
            <a:fld id="{78A87777-DD3C-CC4E-BAFA-61846C0BD13C}" type="slidenum">
              <a:rPr lang="en-US" smtClean="0"/>
              <a:t>35</a:t>
            </a:fld>
            <a:endParaRPr lang="en-US"/>
          </a:p>
        </p:txBody>
      </p:sp>
    </p:spTree>
    <p:extLst>
      <p:ext uri="{BB962C8B-B14F-4D97-AF65-F5344CB8AC3E}">
        <p14:creationId xmlns:p14="http://schemas.microsoft.com/office/powerpoint/2010/main" val="17792365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a:latin typeface="+mn-lt"/>
              </a:rPr>
              <a:t>Harm reduction is a set of principles that prioritizes autonomy, shared </a:t>
            </a:r>
            <a:r>
              <a:rPr lang="en-US"/>
              <a:t>decision-making</a:t>
            </a:r>
            <a:r>
              <a:rPr lang="en-US" sz="1200">
                <a:latin typeface="+mn-lt"/>
              </a:rPr>
              <a:t>, and informed consent that can be applied in all categories of stigma-reduction activities. A good starting point can be for individual clinicians to visit nearby harm reduction programs and become acquainted with the services they provide. Harm reduction services typically include overdose education and naloxone and syringe services, but may also include wound clinics, Hepatitis testing, and test strips for drug checking. A growing body of evidence points to benefits from doula and other paraprofessional services using a harm reduction approach</a:t>
            </a:r>
            <a:r>
              <a:rPr lang="en-US"/>
              <a:t> to support pregnant people with SUD</a:t>
            </a:r>
            <a:r>
              <a:rPr lang="en-US" sz="1200">
                <a:latin typeface="+mn-lt"/>
              </a:rPr>
              <a:t>. Doulas and other paraprofessionals increase health literacy and self-advocacy, promote effective parenting, and reduce maternal risk</a:t>
            </a:r>
            <a:r>
              <a:rPr lang="en-US"/>
              <a:t> for their patients living with SUD. </a:t>
            </a:r>
            <a:endParaRPr lang="en-US" sz="1200">
              <a:latin typeface="+mn-lt"/>
            </a:endParaRPr>
          </a:p>
          <a:p>
            <a:endParaRPr lang="en-US"/>
          </a:p>
        </p:txBody>
      </p:sp>
      <p:sp>
        <p:nvSpPr>
          <p:cNvPr id="4" name="Slide Number Placeholder 3"/>
          <p:cNvSpPr>
            <a:spLocks noGrp="1"/>
          </p:cNvSpPr>
          <p:nvPr>
            <p:ph type="sldNum" sz="quarter" idx="5"/>
          </p:nvPr>
        </p:nvSpPr>
        <p:spPr/>
        <p:txBody>
          <a:bodyPr/>
          <a:lstStyle/>
          <a:p>
            <a:fld id="{78A87777-DD3C-CC4E-BAFA-61846C0BD13C}" type="slidenum">
              <a:rPr lang="en-US" smtClean="0"/>
              <a:t>36</a:t>
            </a:fld>
            <a:endParaRPr lang="en-US"/>
          </a:p>
        </p:txBody>
      </p:sp>
    </p:spTree>
    <p:extLst>
      <p:ext uri="{BB962C8B-B14F-4D97-AF65-F5344CB8AC3E}">
        <p14:creationId xmlns:p14="http://schemas.microsoft.com/office/powerpoint/2010/main" val="35928272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200">
                <a:latin typeface="Calibri"/>
                <a:ea typeface="Calibri"/>
                <a:cs typeface="Calibri"/>
              </a:rPr>
              <a:t>The biology and pharmacology of SUD is </a:t>
            </a:r>
            <a:r>
              <a:rPr lang="en-US">
                <a:latin typeface="Calibri"/>
                <a:ea typeface="Calibri"/>
                <a:cs typeface="Calibri"/>
              </a:rPr>
              <a:t>essentially the</a:t>
            </a:r>
            <a:r>
              <a:rPr lang="en-US" sz="1200">
                <a:latin typeface="Calibri"/>
                <a:ea typeface="Calibri"/>
                <a:cs typeface="Calibri"/>
              </a:rPr>
              <a:t> same for all humans, but the experience and consequences of SUD and the perception of treatment has as many variations as there are people. Learning about the cultures in the populations served is a great first step for clinicians. Skills we’ve already discussed, such as active listening, strengths-based and patient-centered care, and MI techniques, can help create space for patients to process and problem solve within the context of their own culture </a:t>
            </a:r>
            <a:r>
              <a:rPr lang="en-US">
                <a:latin typeface="Calibri"/>
                <a:ea typeface="Calibri"/>
                <a:cs typeface="Calibri"/>
              </a:rPr>
              <a:t>and personal</a:t>
            </a:r>
            <a:r>
              <a:rPr lang="en-US" sz="1200">
                <a:latin typeface="Calibri"/>
                <a:ea typeface="Calibri"/>
                <a:cs typeface="Calibri"/>
              </a:rPr>
              <a:t> priorities. </a:t>
            </a:r>
            <a:endParaRPr lang="en-US" sz="12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a:latin typeface="Calibri" panose="020F0502020204030204" pitchFamily="34" charset="0"/>
                <a:ea typeface="Calibri" panose="020F0502020204030204" pitchFamily="34" charset="0"/>
                <a:cs typeface="Calibri" panose="020F0502020204030204" pitchFamily="34" charset="0"/>
              </a:rPr>
              <a:t> </a:t>
            </a:r>
            <a:endParaRPr lang="en-US" sz="12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a:latin typeface="Calibri"/>
                <a:ea typeface="Calibri"/>
                <a:cs typeface="Calibri"/>
              </a:rPr>
              <a:t>At a systems level, having staff who share some of the same cultural heritage of local populations and, if possible, speak </a:t>
            </a:r>
            <a:r>
              <a:rPr lang="en-US">
                <a:latin typeface="Calibri"/>
                <a:ea typeface="Calibri"/>
                <a:cs typeface="Calibri"/>
              </a:rPr>
              <a:t>the same language,</a:t>
            </a:r>
            <a:r>
              <a:rPr lang="en-US" sz="1200">
                <a:latin typeface="Calibri"/>
                <a:ea typeface="Calibri"/>
                <a:cs typeface="Calibri"/>
              </a:rPr>
              <a:t> can be very helpful. Even with bilingual staff, professional medical translation services are essential. </a:t>
            </a:r>
          </a:p>
          <a:p>
            <a:pPr>
              <a:lnSpc>
                <a:spcPct val="107000"/>
              </a:lnSpc>
            </a:pPr>
            <a:r>
              <a:rPr lang="en-US" sz="1200">
                <a:latin typeface="Calibri" panose="020F0502020204030204" pitchFamily="34" charset="0"/>
                <a:ea typeface="Calibri" panose="020F0502020204030204" pitchFamily="34" charset="0"/>
                <a:cs typeface="Calibri" panose="020F0502020204030204" pitchFamily="34" charset="0"/>
              </a:rPr>
              <a:t> </a:t>
            </a:r>
            <a:endParaRPr lang="en-US" sz="12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a:latin typeface="Calibri"/>
                <a:ea typeface="Calibri"/>
                <a:cs typeface="Calibri"/>
              </a:rPr>
              <a:t>Changes to the environment can also make people of different cultures feel welcome, though it isn’t necessarily possible to tailor an office setting to every culture encountered. Demonstrating cultural awareness and willingness to invest time and effort into making your space welcoming to all people can be reassuring to patients</a:t>
            </a:r>
            <a:r>
              <a:rPr lang="en-US">
                <a:latin typeface="Calibri"/>
                <a:ea typeface="Calibri"/>
                <a:cs typeface="Calibri"/>
              </a:rPr>
              <a:t>,</a:t>
            </a:r>
            <a:r>
              <a:rPr lang="en-US" sz="1200">
                <a:latin typeface="Calibri"/>
                <a:ea typeface="Calibri"/>
                <a:cs typeface="Calibri"/>
              </a:rPr>
              <a:t> even if it does not fully represent their specific culture. </a:t>
            </a:r>
          </a:p>
        </p:txBody>
      </p:sp>
      <p:sp>
        <p:nvSpPr>
          <p:cNvPr id="4" name="Slide Number Placeholder 3"/>
          <p:cNvSpPr>
            <a:spLocks noGrp="1"/>
          </p:cNvSpPr>
          <p:nvPr>
            <p:ph type="sldNum" sz="quarter" idx="5"/>
          </p:nvPr>
        </p:nvSpPr>
        <p:spPr/>
        <p:txBody>
          <a:bodyPr/>
          <a:lstStyle/>
          <a:p>
            <a:fld id="{78A87777-DD3C-CC4E-BAFA-61846C0BD13C}" type="slidenum">
              <a:rPr lang="en-US" smtClean="0"/>
              <a:t>37</a:t>
            </a:fld>
            <a:endParaRPr lang="en-US"/>
          </a:p>
        </p:txBody>
      </p:sp>
    </p:spTree>
    <p:extLst>
      <p:ext uri="{BB962C8B-B14F-4D97-AF65-F5344CB8AC3E}">
        <p14:creationId xmlns:p14="http://schemas.microsoft.com/office/powerpoint/2010/main" val="27552321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schemeClr val="tx1"/>
                </a:solidFill>
                <a:latin typeface="+mn-lt"/>
                <a:ea typeface="Calibri" panose="020F0502020204030204" pitchFamily="34" charset="0"/>
                <a:cs typeface="Calibri" panose="020F0502020204030204" pitchFamily="34" charset="0"/>
              </a:rPr>
              <a:t>Reproductive healthcare is necessarily centered around biological sex but sensitive to the different ways people experience and express gender. It is important to consider gender in the context of reproductive health because of the additive effect of stigma associated with gender and SUD. </a:t>
            </a:r>
            <a:endParaRPr lang="en-US"/>
          </a:p>
        </p:txBody>
      </p:sp>
      <p:sp>
        <p:nvSpPr>
          <p:cNvPr id="4" name="Slide Number Placeholder 3"/>
          <p:cNvSpPr>
            <a:spLocks noGrp="1"/>
          </p:cNvSpPr>
          <p:nvPr>
            <p:ph type="sldNum" sz="quarter" idx="5"/>
          </p:nvPr>
        </p:nvSpPr>
        <p:spPr/>
        <p:txBody>
          <a:bodyPr/>
          <a:lstStyle/>
          <a:p>
            <a:fld id="{78A87777-DD3C-CC4E-BAFA-61846C0BD13C}" type="slidenum">
              <a:rPr lang="en-US" smtClean="0"/>
              <a:t>38</a:t>
            </a:fld>
            <a:endParaRPr lang="en-US"/>
          </a:p>
        </p:txBody>
      </p:sp>
    </p:spTree>
    <p:extLst>
      <p:ext uri="{BB962C8B-B14F-4D97-AF65-F5344CB8AC3E}">
        <p14:creationId xmlns:p14="http://schemas.microsoft.com/office/powerpoint/2010/main" val="294023982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200">
                <a:latin typeface="Calibri"/>
                <a:ea typeface="Calibri"/>
                <a:cs typeface="Calibri"/>
              </a:rPr>
              <a:t>Meta-analysis of available research has found that transgender people are more likely to report current and lifetime substance use. The same meta-analysis found the prevalence of SUD to be the same for both cisgender and transgender groups. Substance use and substance use disorder among transgender pregnant people have not been well studied. Individual clinicians need information about the needs of transgender people</a:t>
            </a:r>
            <a:r>
              <a:rPr lang="en-US">
                <a:latin typeface="Calibri"/>
                <a:ea typeface="Calibri"/>
                <a:cs typeface="Calibri"/>
              </a:rPr>
              <a:t>,</a:t>
            </a:r>
            <a:r>
              <a:rPr lang="en-US" sz="1200">
                <a:latin typeface="Calibri"/>
                <a:ea typeface="Calibri"/>
                <a:cs typeface="Calibri"/>
              </a:rPr>
              <a:t> specifically in the reproductive healthcare setting. Education and anti-stigma training for staff, including at labor and delivery, is an important systemic intervention. </a:t>
            </a:r>
          </a:p>
        </p:txBody>
      </p:sp>
      <p:sp>
        <p:nvSpPr>
          <p:cNvPr id="4" name="Slide Number Placeholder 3"/>
          <p:cNvSpPr>
            <a:spLocks noGrp="1"/>
          </p:cNvSpPr>
          <p:nvPr>
            <p:ph type="sldNum" sz="quarter" idx="5"/>
          </p:nvPr>
        </p:nvSpPr>
        <p:spPr/>
        <p:txBody>
          <a:bodyPr/>
          <a:lstStyle/>
          <a:p>
            <a:fld id="{78A87777-DD3C-CC4E-BAFA-61846C0BD13C}" type="slidenum">
              <a:rPr lang="en-US" smtClean="0"/>
              <a:t>39</a:t>
            </a:fld>
            <a:endParaRPr lang="en-US"/>
          </a:p>
        </p:txBody>
      </p:sp>
    </p:spTree>
    <p:extLst>
      <p:ext uri="{BB962C8B-B14F-4D97-AF65-F5344CB8AC3E}">
        <p14:creationId xmlns:p14="http://schemas.microsoft.com/office/powerpoint/2010/main" val="2160313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i="0">
                <a:effectLst/>
                <a:latin typeface="Calibri" panose="020F0502020204030204" pitchFamily="34" charset="0"/>
                <a:ea typeface="Times New Roman" panose="02020603050405020304" pitchFamily="18" charset="0"/>
              </a:rPr>
              <a:t>Here are some general ground rules we suggest for our time together today. Just as you do when you interact with patients, these same ideas can encourage the flow of our dialogue, and it’s also related to our conversation about reducing stigma. We ask everyone to think about coming from a non-judgmental place, using empathy, and being respectful. Also use patient-centered and inclusive language and be aware of your body language. I think it would be helpful if we practice these today, especially in our case study discussion and anything else pertaining to patient care. Does that work for everyone?</a:t>
            </a:r>
            <a:endParaRPr lang="en-US" i="0"/>
          </a:p>
        </p:txBody>
      </p:sp>
      <p:sp>
        <p:nvSpPr>
          <p:cNvPr id="4" name="Slide Number Placeholder 3"/>
          <p:cNvSpPr>
            <a:spLocks noGrp="1"/>
          </p:cNvSpPr>
          <p:nvPr>
            <p:ph type="sldNum" sz="quarter" idx="5"/>
          </p:nvPr>
        </p:nvSpPr>
        <p:spPr/>
        <p:txBody>
          <a:bodyPr/>
          <a:lstStyle/>
          <a:p>
            <a:fld id="{78A87777-DD3C-CC4E-BAFA-61846C0BD13C}" type="slidenum">
              <a:rPr lang="en-US" smtClean="0"/>
              <a:t>4</a:t>
            </a:fld>
            <a:endParaRPr lang="en-US"/>
          </a:p>
        </p:txBody>
      </p:sp>
    </p:spTree>
    <p:extLst>
      <p:ext uri="{BB962C8B-B14F-4D97-AF65-F5344CB8AC3E}">
        <p14:creationId xmlns:p14="http://schemas.microsoft.com/office/powerpoint/2010/main" val="364960140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It’s also important to factor in how trauma impacts the patient and how care is provided. Pregnant people with SUD have a higher prevalence of trauma. Trauma informed care is another care model that can reduce stigma when treating people with SUD. </a:t>
            </a:r>
          </a:p>
          <a:p>
            <a:endParaRPr lang="en-US"/>
          </a:p>
          <a:p>
            <a:r>
              <a:rPr lang="en-US"/>
              <a:t>Trauma informed care is grounded in an understanding of and responsiveness to the impact of trauma, that emphasizes physical, psychological, and emotional safety for both providers and survivors, and that creates opportunities for survivors to rebuild a sense of control and empowerment.</a:t>
            </a:r>
          </a:p>
          <a:p>
            <a:endParaRPr lang="en-US">
              <a:latin typeface="Calibri"/>
              <a:ea typeface="Calibri"/>
              <a:cs typeface="Calibri"/>
            </a:endParaRPr>
          </a:p>
        </p:txBody>
      </p:sp>
      <p:sp>
        <p:nvSpPr>
          <p:cNvPr id="4" name="Slide Number Placeholder 3"/>
          <p:cNvSpPr>
            <a:spLocks noGrp="1"/>
          </p:cNvSpPr>
          <p:nvPr>
            <p:ph type="sldNum" sz="quarter" idx="5"/>
          </p:nvPr>
        </p:nvSpPr>
        <p:spPr/>
        <p:txBody>
          <a:bodyPr/>
          <a:lstStyle/>
          <a:p>
            <a:fld id="{78A87777-DD3C-CC4E-BAFA-61846C0BD13C}" type="slidenum">
              <a:rPr lang="en-US" smtClean="0"/>
              <a:t>40</a:t>
            </a:fld>
            <a:endParaRPr lang="en-US"/>
          </a:p>
        </p:txBody>
      </p:sp>
    </p:spTree>
    <p:extLst>
      <p:ext uri="{BB962C8B-B14F-4D97-AF65-F5344CB8AC3E}">
        <p14:creationId xmlns:p14="http://schemas.microsoft.com/office/powerpoint/2010/main" val="6841983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200">
                <a:latin typeface="Calibri"/>
                <a:ea typeface="Calibri"/>
                <a:cs typeface="Calibri"/>
              </a:rPr>
              <a:t>As we move through the approaches to care, a theme emerges around safety, agency, culture, and collaboration, which we also see here in the core principles and 4 </a:t>
            </a:r>
            <a:r>
              <a:rPr lang="en-US">
                <a:latin typeface="Calibri"/>
                <a:ea typeface="Calibri"/>
                <a:cs typeface="Calibri"/>
              </a:rPr>
              <a:t>R's</a:t>
            </a:r>
            <a:r>
              <a:rPr lang="en-US" sz="1200">
                <a:latin typeface="Calibri"/>
                <a:ea typeface="Calibri"/>
                <a:cs typeface="Calibri"/>
              </a:rPr>
              <a:t> of trauma-informed care. Your patient population probably should inform which approach or approaches you </a:t>
            </a:r>
            <a:r>
              <a:rPr lang="en-US">
                <a:latin typeface="Calibri"/>
                <a:ea typeface="Calibri"/>
                <a:cs typeface="Calibri"/>
              </a:rPr>
              <a:t>choose</a:t>
            </a:r>
            <a:r>
              <a:rPr lang="en-US" sz="1200">
                <a:latin typeface="Calibri"/>
                <a:ea typeface="Calibri"/>
                <a:cs typeface="Calibri"/>
              </a:rPr>
              <a:t> and how you combine them</a:t>
            </a:r>
            <a:r>
              <a:rPr lang="en-US">
                <a:latin typeface="Calibri"/>
                <a:ea typeface="Calibri"/>
                <a:cs typeface="Calibri"/>
              </a:rPr>
              <a:t>. Few</a:t>
            </a:r>
            <a:r>
              <a:rPr lang="en-US" sz="1200">
                <a:latin typeface="Calibri"/>
                <a:ea typeface="Calibri"/>
                <a:cs typeface="Calibri"/>
              </a:rPr>
              <a:t>, if any, of us can expect to change our own practice or systems to accommodate all of these strategies. </a:t>
            </a:r>
          </a:p>
        </p:txBody>
      </p:sp>
      <p:sp>
        <p:nvSpPr>
          <p:cNvPr id="4" name="Slide Number Placeholder 3"/>
          <p:cNvSpPr>
            <a:spLocks noGrp="1"/>
          </p:cNvSpPr>
          <p:nvPr>
            <p:ph type="sldNum" sz="quarter" idx="5"/>
          </p:nvPr>
        </p:nvSpPr>
        <p:spPr/>
        <p:txBody>
          <a:bodyPr/>
          <a:lstStyle/>
          <a:p>
            <a:fld id="{78A87777-DD3C-CC4E-BAFA-61846C0BD13C}" type="slidenum">
              <a:rPr lang="en-US" smtClean="0"/>
              <a:t>41</a:t>
            </a:fld>
            <a:endParaRPr lang="en-US"/>
          </a:p>
        </p:txBody>
      </p:sp>
    </p:spTree>
    <p:extLst>
      <p:ext uri="{BB962C8B-B14F-4D97-AF65-F5344CB8AC3E}">
        <p14:creationId xmlns:p14="http://schemas.microsoft.com/office/powerpoint/2010/main" val="370847280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641">
              <a:defRPr/>
            </a:pPr>
            <a:r>
              <a:rPr lang="en-US" b="1">
                <a:latin typeface="+mn-lt"/>
                <a:ea typeface="Calibri" panose="020F0502020204030204" pitchFamily="34" charset="0"/>
                <a:cs typeface="Calibri"/>
              </a:rPr>
              <a:t>Note to presenter</a:t>
            </a:r>
            <a:r>
              <a:rPr lang="en-US">
                <a:latin typeface="+mn-lt"/>
                <a:ea typeface="Calibri" panose="020F0502020204030204" pitchFamily="34" charset="0"/>
                <a:cs typeface="Calibri"/>
              </a:rPr>
              <a:t>: Use the exercise described here to engage the audience or use the script if the exercise is not feasible. </a:t>
            </a:r>
          </a:p>
          <a:p>
            <a:endParaRPr lang="en-US">
              <a:latin typeface="+mn-lt"/>
            </a:endParaRPr>
          </a:p>
          <a:p>
            <a:r>
              <a:rPr lang="en-US" b="1">
                <a:latin typeface="+mn-lt"/>
              </a:rPr>
              <a:t>Introduce slide:</a:t>
            </a:r>
            <a:r>
              <a:rPr lang="en-US" b="0">
                <a:latin typeface="+mn-lt"/>
              </a:rPr>
              <a:t> Our case wraps up with follow up planning for Ana.</a:t>
            </a:r>
            <a:endParaRPr lang="en-US" b="1">
              <a:latin typeface="+mn-lt"/>
            </a:endParaRPr>
          </a:p>
          <a:p>
            <a:endParaRPr lang="en-US">
              <a:latin typeface="+mn-lt"/>
            </a:endParaRPr>
          </a:p>
          <a:p>
            <a:r>
              <a:rPr lang="en-US" b="1">
                <a:latin typeface="+mn-lt"/>
              </a:rPr>
              <a:t>Exercise</a:t>
            </a:r>
            <a:r>
              <a:rPr lang="en-US">
                <a:latin typeface="+mn-lt"/>
              </a:rPr>
              <a:t>: Ask a member of the audience to read the case, skipping over the resources. </a:t>
            </a:r>
            <a:r>
              <a:rPr lang="en-US" b="0">
                <a:latin typeface="+mn-lt"/>
              </a:rPr>
              <a:t>Ask the following question for a brief discussion: </a:t>
            </a:r>
            <a:r>
              <a:rPr lang="en-US">
                <a:latin typeface="+mn-lt"/>
              </a:rPr>
              <a:t>What approaches to care are reflected in this management plan?</a:t>
            </a:r>
          </a:p>
          <a:p>
            <a:endParaRPr lang="en-US">
              <a:latin typeface="+mn-lt"/>
            </a:endParaRPr>
          </a:p>
          <a:p>
            <a:r>
              <a:rPr lang="en-US" b="1">
                <a:latin typeface="+mn-lt"/>
              </a:rPr>
              <a:t>Note</a:t>
            </a:r>
            <a:r>
              <a:rPr lang="en-US">
                <a:latin typeface="+mn-lt"/>
              </a:rPr>
              <a:t>: There is not a single right answer but there are elements of trauma-informed care being used (</a:t>
            </a:r>
            <a:r>
              <a:rPr lang="en-US" err="1">
                <a:latin typeface="+mn-lt"/>
              </a:rPr>
              <a:t>eg</a:t>
            </a:r>
            <a:r>
              <a:rPr lang="en-US">
                <a:latin typeface="+mn-lt"/>
              </a:rPr>
              <a:t>, introducing Ana to your colleague in person because you will not be here) as well as harm reduction (</a:t>
            </a:r>
            <a:r>
              <a:rPr lang="en-US" err="1">
                <a:latin typeface="+mn-lt"/>
              </a:rPr>
              <a:t>eg</a:t>
            </a:r>
            <a:r>
              <a:rPr lang="en-US">
                <a:latin typeface="+mn-lt"/>
              </a:rPr>
              <a:t>, use of a peer, emphasis on safety).</a:t>
            </a:r>
          </a:p>
        </p:txBody>
      </p:sp>
      <p:sp>
        <p:nvSpPr>
          <p:cNvPr id="4" name="Slide Number Placeholder 3"/>
          <p:cNvSpPr>
            <a:spLocks noGrp="1"/>
          </p:cNvSpPr>
          <p:nvPr>
            <p:ph type="sldNum" sz="quarter" idx="5"/>
          </p:nvPr>
        </p:nvSpPr>
        <p:spPr/>
        <p:txBody>
          <a:bodyPr/>
          <a:lstStyle/>
          <a:p>
            <a:fld id="{78A87777-DD3C-CC4E-BAFA-61846C0BD13C}" type="slidenum">
              <a:rPr lang="en-US" smtClean="0"/>
              <a:t>42</a:t>
            </a:fld>
            <a:endParaRPr lang="en-US"/>
          </a:p>
        </p:txBody>
      </p:sp>
    </p:spTree>
    <p:extLst>
      <p:ext uri="{BB962C8B-B14F-4D97-AF65-F5344CB8AC3E}">
        <p14:creationId xmlns:p14="http://schemas.microsoft.com/office/powerpoint/2010/main" val="269589394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latin typeface="+mn-lt"/>
              </a:rPr>
              <a:t>Note to speaker: </a:t>
            </a:r>
            <a:r>
              <a:rPr lang="en-US">
                <a:latin typeface="+mn-lt"/>
              </a:rPr>
              <a:t>Depending on the size and structure of the group, each question can be discussed one after the other as a large group, or participants could respond to all four questions at the same time. Encourage learners to write down the two changes they can make. Review the resources on the next slide before transitioning to general Q&amp;A.</a:t>
            </a:r>
          </a:p>
          <a:p>
            <a:endParaRPr lang="en-US"/>
          </a:p>
        </p:txBody>
      </p:sp>
      <p:sp>
        <p:nvSpPr>
          <p:cNvPr id="4" name="Slide Number Placeholder 3"/>
          <p:cNvSpPr>
            <a:spLocks noGrp="1"/>
          </p:cNvSpPr>
          <p:nvPr>
            <p:ph type="sldNum" sz="quarter" idx="5"/>
          </p:nvPr>
        </p:nvSpPr>
        <p:spPr/>
        <p:txBody>
          <a:bodyPr/>
          <a:lstStyle/>
          <a:p>
            <a:fld id="{78A87777-DD3C-CC4E-BAFA-61846C0BD13C}" type="slidenum">
              <a:rPr lang="en-US" smtClean="0"/>
              <a:t>43</a:t>
            </a:fld>
            <a:endParaRPr lang="en-US"/>
          </a:p>
        </p:txBody>
      </p:sp>
    </p:spTree>
    <p:extLst>
      <p:ext uri="{BB962C8B-B14F-4D97-AF65-F5344CB8AC3E}">
        <p14:creationId xmlns:p14="http://schemas.microsoft.com/office/powerpoint/2010/main" val="34769876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a:latin typeface="+mn-lt"/>
              </a:rPr>
              <a:t>Note to speaker</a:t>
            </a:r>
            <a:r>
              <a:rPr lang="en-US" sz="1200">
                <a:latin typeface="+mn-lt"/>
              </a:rPr>
              <a:t>: Please familiarize yourself with the resources to highlight the most relevant ones for the specific audience. Use the next slide to share local resources.</a:t>
            </a:r>
          </a:p>
          <a:p>
            <a:endParaRPr lang="en-US" sz="1200">
              <a:latin typeface="+mn-lt"/>
            </a:endParaRPr>
          </a:p>
          <a:p>
            <a:pPr marL="173355" indent="-173355">
              <a:buFont typeface="Arial" panose="020B0604020202020204" pitchFamily="34" charset="0"/>
              <a:buChar char="•"/>
            </a:pPr>
            <a:r>
              <a:rPr lang="en-US" sz="1200">
                <a:latin typeface="+mn-lt"/>
                <a:cs typeface="Calibri" panose="020F0502020204030204"/>
              </a:rPr>
              <a:t>The University of Texas at Austin Dell Medical School: Reducing Stigma Education Tools: </a:t>
            </a:r>
            <a:r>
              <a:rPr lang="en-US" sz="1200">
                <a:latin typeface="+mn-lt"/>
                <a:cs typeface="Calibri" panose="020F0502020204030204"/>
                <a:hlinkClick r:id="rId3"/>
              </a:rPr>
              <a:t>Reducing Stigma Education Tools (ReSET) – Dell-Medical-School</a:t>
            </a:r>
            <a:r>
              <a:rPr lang="en-US" sz="1200">
                <a:latin typeface="+mn-lt"/>
                <a:cs typeface="Calibri" panose="020F0502020204030204"/>
              </a:rPr>
              <a:t> (Free CME)</a:t>
            </a:r>
          </a:p>
          <a:p>
            <a:pPr marL="635635" lvl="1" indent="-173355">
              <a:buFont typeface="Arial" panose="020B0604020202020204" pitchFamily="34" charset="0"/>
              <a:buChar char="•"/>
            </a:pPr>
            <a:r>
              <a:rPr lang="en-US" sz="1200" b="0" i="0">
                <a:solidFill>
                  <a:srgbClr val="222222"/>
                </a:solidFill>
                <a:effectLst/>
                <a:latin typeface="+mn-lt"/>
              </a:rPr>
              <a:t>The aim of these modules is to help health</a:t>
            </a:r>
            <a:r>
              <a:rPr lang="en-US">
                <a:solidFill>
                  <a:srgbClr val="222222"/>
                </a:solidFill>
              </a:rPr>
              <a:t> </a:t>
            </a:r>
            <a:r>
              <a:rPr lang="en-US" sz="1200" b="0" i="0">
                <a:solidFill>
                  <a:srgbClr val="222222"/>
                </a:solidFill>
                <a:effectLst/>
                <a:latin typeface="+mn-lt"/>
              </a:rPr>
              <a:t>professionals confidently identify and address the stigma surrounding opioid use disorder to ensure the delivery of equitable and compassionate health care for all patients living with opioid </a:t>
            </a:r>
            <a:r>
              <a:rPr lang="en-US">
                <a:solidFill>
                  <a:srgbClr val="222222"/>
                </a:solidFill>
              </a:rPr>
              <a:t>use disorder</a:t>
            </a:r>
            <a:r>
              <a:rPr lang="en-US" sz="1200" b="0" i="0">
                <a:solidFill>
                  <a:srgbClr val="222222"/>
                </a:solidFill>
                <a:effectLst/>
                <a:latin typeface="+mn-lt"/>
              </a:rPr>
              <a:t>. Creation of a free account at Dell Medical School is required.</a:t>
            </a:r>
            <a:endParaRPr lang="en-US" sz="1200">
              <a:solidFill>
                <a:srgbClr val="222222"/>
              </a:solidFill>
              <a:latin typeface="+mn-lt"/>
              <a:cs typeface="Calibri" panose="020F0502020204030204"/>
            </a:endParaRPr>
          </a:p>
          <a:p>
            <a:pPr marL="173355" indent="-173355">
              <a:buFont typeface="Arial" panose="020B0604020202020204" pitchFamily="34" charset="0"/>
              <a:buChar char="•"/>
            </a:pPr>
            <a:r>
              <a:rPr lang="en-US" sz="1200">
                <a:solidFill>
                  <a:srgbClr val="222222"/>
                </a:solidFill>
                <a:latin typeface="+mn-lt"/>
                <a:cs typeface="Calibri" panose="020F0502020204030204"/>
                <a:hlinkClick r:id="rId4"/>
              </a:rPr>
              <a:t>Y</a:t>
            </a:r>
            <a:r>
              <a:rPr lang="en-US" sz="1200">
                <a:latin typeface="+mn-lt"/>
                <a:cs typeface="Calibri" panose="020F0502020204030204"/>
                <a:hlinkClick r:id="rId4"/>
              </a:rPr>
              <a:t>our Words Matter – Language Showing Compassion and Care for Women, Infants, Families, and Communities Impacted by Substance Use Disorder | National Institute on Drug Abuse (NIDA) (nih.gov)</a:t>
            </a:r>
            <a:r>
              <a:rPr lang="en-US" sz="1200">
                <a:latin typeface="+mn-lt"/>
                <a:cs typeface="Calibri" panose="020F0502020204030204"/>
              </a:rPr>
              <a:t> (Free CME)</a:t>
            </a:r>
          </a:p>
          <a:p>
            <a:pPr marL="635635" lvl="1" indent="-173355">
              <a:buFont typeface="Arial" panose="020B0604020202020204" pitchFamily="34" charset="0"/>
              <a:buChar char="•"/>
            </a:pPr>
            <a:r>
              <a:rPr lang="en-US" sz="1200" b="0" i="0">
                <a:solidFill>
                  <a:srgbClr val="474747"/>
                </a:solidFill>
                <a:effectLst/>
                <a:latin typeface="+mn-lt"/>
              </a:rPr>
              <a:t>This resource offers background information and tips for providers on how to use person-first language and </a:t>
            </a:r>
            <a:r>
              <a:rPr lang="en-US">
                <a:solidFill>
                  <a:srgbClr val="474747"/>
                </a:solidFill>
              </a:rPr>
              <a:t>which</a:t>
            </a:r>
            <a:r>
              <a:rPr lang="en-US" sz="1200" b="0" i="0">
                <a:solidFill>
                  <a:srgbClr val="474747"/>
                </a:solidFill>
                <a:effectLst/>
                <a:latin typeface="+mn-lt"/>
              </a:rPr>
              <a:t> terms to avoid using to reduce stigma and negative bias when discussing addiction or substance use disorder with pregnant patients and mothers. </a:t>
            </a:r>
            <a:endParaRPr lang="en-US" sz="1200">
              <a:latin typeface="+mn-lt"/>
              <a:cs typeface="Calibri" panose="020F0502020204030204"/>
            </a:endParaRPr>
          </a:p>
          <a:p>
            <a:pPr marL="173355" indent="-173355">
              <a:buFont typeface="Arial" panose="020B0604020202020204" pitchFamily="34" charset="0"/>
              <a:buChar char="•"/>
            </a:pPr>
            <a:r>
              <a:rPr lang="en-US" sz="1200">
                <a:latin typeface="+mn-lt"/>
                <a:cs typeface="Calibri" panose="020F0502020204030204"/>
                <a:hlinkClick r:id="rId5"/>
              </a:rPr>
              <a:t>Stigma and Discrimination | NIDA (nih.gov)</a:t>
            </a:r>
            <a:endParaRPr lang="en-US" sz="1200">
              <a:latin typeface="+mn-lt"/>
              <a:cs typeface="Calibri" panose="020F0502020204030204"/>
            </a:endParaRPr>
          </a:p>
          <a:p>
            <a:pPr marL="635635" lvl="1" indent="-173355">
              <a:buFont typeface="Arial" panose="020B0604020202020204" pitchFamily="34" charset="0"/>
              <a:buChar char="•"/>
            </a:pPr>
            <a:r>
              <a:rPr lang="en-US" sz="1200">
                <a:latin typeface="+mn-lt"/>
                <a:cs typeface="Calibri" panose="020F0502020204030204"/>
              </a:rPr>
              <a:t>This webpage includes brief, plain language, evidence-based summaries of the impact of stigma on the health and wellbeing of people who use drugs. </a:t>
            </a:r>
          </a:p>
          <a:p>
            <a:pPr marL="173355" indent="-173355">
              <a:buFont typeface="Arial" panose="020B0604020202020204" pitchFamily="34" charset="0"/>
              <a:buChar char="•"/>
            </a:pPr>
            <a:r>
              <a:rPr lang="en-US" sz="1200">
                <a:latin typeface="+mn-lt"/>
                <a:cs typeface="Calibri" panose="020F0502020204030204"/>
                <a:hlinkClick r:id="rId6"/>
              </a:rPr>
              <a:t>Guidelines for the Identification and Management of Substance Use and Substance Use Disorders in Pregnancy - NCBI Bookshelf (nih.gov)</a:t>
            </a:r>
            <a:r>
              <a:rPr lang="en-US" sz="1200">
                <a:latin typeface="+mn-lt"/>
                <a:cs typeface="Calibri" panose="020F0502020204030204"/>
              </a:rPr>
              <a:t> </a:t>
            </a:r>
          </a:p>
          <a:p>
            <a:pPr marL="635635" lvl="1" indent="-173355">
              <a:buFont typeface="Arial" panose="020B0604020202020204" pitchFamily="34" charset="0"/>
              <a:buChar char="•"/>
            </a:pPr>
            <a:r>
              <a:rPr lang="en-US" sz="1200" b="0" i="0">
                <a:solidFill>
                  <a:srgbClr val="000000"/>
                </a:solidFill>
                <a:effectLst/>
                <a:latin typeface="+mn-lt"/>
              </a:rPr>
              <a:t>These guidelines from the World Health Organization contain recommendations on the identification and management of substance use and substance use disorders for health care services, which assist pregnant people or people who have recently had a child who use alcohol or drugs or who have a substance use disorder. </a:t>
            </a:r>
            <a:endParaRPr lang="en-US" sz="1200">
              <a:latin typeface="+mn-lt"/>
              <a:cs typeface="Calibri" panose="020F0502020204030204"/>
            </a:endParaRPr>
          </a:p>
          <a:p>
            <a:pPr marL="173355" indent="-173355">
              <a:buFont typeface="Arial" panose="020B0604020202020204" pitchFamily="34" charset="0"/>
              <a:buChar char="•"/>
            </a:pPr>
            <a:r>
              <a:rPr lang="en-US" sz="1200">
                <a:latin typeface="+mn-lt"/>
                <a:cs typeface="Calibri" panose="020F0502020204030204"/>
                <a:hlinkClick r:id="rId7"/>
              </a:rPr>
              <a:t>Principles of Care for Pregnant and Parenting People With Substance Use Disorder: The Obstetrician Gynecologist Perspective - </a:t>
            </a:r>
            <a:r>
              <a:rPr lang="en-US" sz="1200" i="1">
                <a:latin typeface="+mn-lt"/>
                <a:cs typeface="Calibri" panose="020F0502020204030204"/>
                <a:hlinkClick r:id="rId7"/>
              </a:rPr>
              <a:t>Frontiers in Pediatrics </a:t>
            </a:r>
            <a:r>
              <a:rPr lang="en-US" sz="1200">
                <a:latin typeface="+mn-lt"/>
                <a:cs typeface="Calibri" panose="020F0502020204030204"/>
                <a:hlinkClick r:id="rId7"/>
              </a:rPr>
              <a:t>(nih.gov)</a:t>
            </a:r>
            <a:endParaRPr lang="en-US" sz="1200">
              <a:latin typeface="+mn-lt"/>
              <a:cs typeface="Calibri" panose="020F0502020204030204"/>
            </a:endParaRPr>
          </a:p>
          <a:p>
            <a:pPr marL="635635" lvl="1" indent="-173355">
              <a:buFont typeface="Arial" panose="020B0604020202020204" pitchFamily="34" charset="0"/>
              <a:buChar char="•"/>
            </a:pPr>
            <a:r>
              <a:rPr lang="en-US" sz="1200">
                <a:latin typeface="+mn-lt"/>
                <a:cs typeface="Calibri" panose="020F0502020204030204"/>
              </a:rPr>
              <a:t>This article </a:t>
            </a:r>
            <a:r>
              <a:rPr lang="en-US" sz="1200">
                <a:solidFill>
                  <a:srgbClr val="212121"/>
                </a:solidFill>
                <a:latin typeface="+mn-lt"/>
                <a:cs typeface="Calibri" panose="020F0502020204030204"/>
              </a:rPr>
              <a:t>presents </a:t>
            </a:r>
            <a:r>
              <a:rPr lang="en-US" sz="1200" b="0" i="0">
                <a:solidFill>
                  <a:srgbClr val="212121"/>
                </a:solidFill>
                <a:effectLst/>
                <a:latin typeface="+mn-lt"/>
              </a:rPr>
              <a:t>the principles of care for pregnant and post partum people from the obstetrician-gynecologist perspective. It includes information about care for the mother-baby dyad, person-centered language, and current medical terminology. It discusses SUD during the birthing hospitalization</a:t>
            </a:r>
            <a:r>
              <a:rPr lang="en-US">
                <a:solidFill>
                  <a:srgbClr val="212121"/>
                </a:solidFill>
              </a:rPr>
              <a:t>,</a:t>
            </a:r>
            <a:r>
              <a:rPr lang="en-US" sz="1200" b="0" i="0">
                <a:solidFill>
                  <a:srgbClr val="212121"/>
                </a:solidFill>
                <a:effectLst/>
                <a:latin typeface="+mn-lt"/>
              </a:rPr>
              <a:t> and the risk of mortality in the postpartum period.</a:t>
            </a:r>
            <a:endParaRPr lang="en-US" sz="1200">
              <a:latin typeface="+mn-lt"/>
              <a:cs typeface="Calibri" panose="020F0502020204030204"/>
            </a:endParaRPr>
          </a:p>
          <a:p>
            <a:pPr marL="173355" indent="-173355">
              <a:buFont typeface="Arial" panose="020B0604020202020204" pitchFamily="34" charset="0"/>
              <a:buChar char="•"/>
            </a:pPr>
            <a:r>
              <a:rPr lang="en-US" sz="1200">
                <a:latin typeface="+mn-lt"/>
                <a:hlinkClick r:id="rId8"/>
              </a:rPr>
              <a:t>Care for Pregnant and Postpartum People with Substance Use Disorder Patient Safety Bundle</a:t>
            </a:r>
            <a:r>
              <a:rPr lang="en-US" sz="1200">
                <a:latin typeface="+mn-lt"/>
              </a:rPr>
              <a:t> (saferbirth.org)</a:t>
            </a:r>
          </a:p>
          <a:p>
            <a:pPr marL="635635" lvl="1" indent="-173355">
              <a:buFont typeface="Arial" panose="020B0604020202020204" pitchFamily="34" charset="0"/>
              <a:buChar char="•"/>
            </a:pPr>
            <a:r>
              <a:rPr lang="en-US" sz="1200" b="0" i="0">
                <a:solidFill>
                  <a:srgbClr val="1B1B1B"/>
                </a:solidFill>
                <a:effectLst/>
                <a:latin typeface="+mn-lt"/>
              </a:rPr>
              <a:t>This resources comprises a set of practices to improve the quality of care provided during delivery and the postpartum period.</a:t>
            </a:r>
          </a:p>
          <a:p>
            <a:pPr marL="173355" indent="-173355">
              <a:buFont typeface="Arial" panose="020B0604020202020204" pitchFamily="34" charset="0"/>
              <a:buChar char="•"/>
            </a:pPr>
            <a:r>
              <a:rPr lang="en-US" sz="1200">
                <a:latin typeface="+mn-lt"/>
                <a:hlinkClick r:id="rId9"/>
              </a:rPr>
              <a:t>Find Harm Reduction Resources Near You | National Harm Reduction Coalition</a:t>
            </a:r>
            <a:endParaRPr lang="en-US" sz="1200">
              <a:latin typeface="+mn-lt"/>
            </a:endParaRPr>
          </a:p>
          <a:p>
            <a:pPr marL="635635" lvl="1" indent="-173355">
              <a:buFont typeface="Arial" panose="020B0604020202020204" pitchFamily="34" charset="0"/>
              <a:buChar char="•"/>
            </a:pPr>
            <a:r>
              <a:rPr lang="en-US" sz="1400">
                <a:latin typeface="+mn-lt"/>
              </a:rPr>
              <a:t>This resource identifies</a:t>
            </a:r>
            <a:r>
              <a:rPr lang="en-US" sz="1200">
                <a:latin typeface="+mn-lt"/>
              </a:rPr>
              <a:t> syringe service programs and overdose prevention programs by location. </a:t>
            </a:r>
          </a:p>
          <a:p>
            <a:pPr marL="173355" indent="-173355">
              <a:buFont typeface="Arial" panose="020B0604020202020204" pitchFamily="34" charset="0"/>
              <a:buChar char="•"/>
            </a:pPr>
            <a:r>
              <a:rPr lang="en-US" sz="1200">
                <a:latin typeface="+mn-lt"/>
                <a:hlinkClick r:id="rId10"/>
              </a:rPr>
              <a:t>Preparing for Your Baby: Information for Pregnant People with Substance Use Disorders</a:t>
            </a:r>
            <a:endParaRPr lang="en-US" sz="1200">
              <a:latin typeface="+mn-lt"/>
            </a:endParaRPr>
          </a:p>
          <a:p>
            <a:pPr marL="635635" lvl="1" indent="-173355">
              <a:buFont typeface="Arial" panose="020B0604020202020204" pitchFamily="34" charset="0"/>
              <a:buChar char="•"/>
            </a:pPr>
            <a:r>
              <a:rPr lang="en-US" sz="1200">
                <a:latin typeface="+mn-lt"/>
              </a:rPr>
              <a:t>This webpage includes patient education resources for pregnant people with SUD.</a:t>
            </a:r>
          </a:p>
          <a:p>
            <a:pPr marL="173355" indent="-173355">
              <a:buFont typeface="Arial" panose="020B0604020202020204" pitchFamily="34" charset="0"/>
              <a:buChar char="•"/>
            </a:pPr>
            <a:r>
              <a:rPr lang="en-US" sz="1200">
                <a:latin typeface="+mn-lt"/>
                <a:hlinkClick r:id="rId11"/>
              </a:rPr>
              <a:t>Healthy Pregnancy Healthy Baby Fact Sheets</a:t>
            </a:r>
            <a:endParaRPr lang="en-US" sz="1200">
              <a:latin typeface="+mn-lt"/>
            </a:endParaRPr>
          </a:p>
          <a:p>
            <a:pPr marL="635635" lvl="1" indent="-173355">
              <a:buFont typeface="Arial" panose="020B0604020202020204" pitchFamily="34" charset="0"/>
              <a:buChar char="•"/>
            </a:pPr>
            <a:r>
              <a:rPr lang="en-US" sz="1200">
                <a:latin typeface="+mn-lt"/>
              </a:rPr>
              <a:t>This is a set of </a:t>
            </a:r>
            <a:r>
              <a:rPr lang="en-US"/>
              <a:t>factsheets</a:t>
            </a:r>
            <a:r>
              <a:rPr lang="en-US" sz="1200">
                <a:latin typeface="+mn-lt"/>
              </a:rPr>
              <a:t> for pregnant people with OUD.</a:t>
            </a:r>
          </a:p>
          <a:p>
            <a:pPr marL="288925" indent="-288925">
              <a:buFont typeface="Arial" panose="020B0604020202020204" pitchFamily="34" charset="0"/>
              <a:buChar char="•"/>
            </a:pPr>
            <a:r>
              <a:rPr lang="en-US" sz="1400">
                <a:latin typeface="+mn-lt"/>
                <a:hlinkClick r:id="rId12"/>
              </a:rPr>
              <a:t>Staying Connected Is Important: Virtual Recovery Resources</a:t>
            </a:r>
            <a:endParaRPr lang="en-US" sz="1400">
              <a:latin typeface="+mn-lt"/>
            </a:endParaRPr>
          </a:p>
          <a:p>
            <a:pPr marL="751205" lvl="1" indent="-288925">
              <a:buFont typeface="Arial" panose="020B0604020202020204" pitchFamily="34" charset="0"/>
              <a:buChar char="•"/>
            </a:pPr>
            <a:r>
              <a:rPr lang="en-US" sz="1200">
                <a:latin typeface="+mn-lt"/>
              </a:rPr>
              <a:t>This </a:t>
            </a:r>
            <a:r>
              <a:rPr lang="en-US"/>
              <a:t>factsheet</a:t>
            </a:r>
            <a:r>
              <a:rPr lang="en-US" sz="1200">
                <a:latin typeface="+mn-lt"/>
              </a:rPr>
              <a:t> includes descriptions and links to various mutual aid recovery groups including virtual meetings. </a:t>
            </a:r>
          </a:p>
          <a:p>
            <a:endParaRPr lang="en-US"/>
          </a:p>
        </p:txBody>
      </p:sp>
      <p:sp>
        <p:nvSpPr>
          <p:cNvPr id="4" name="Slide Number Placeholder 3"/>
          <p:cNvSpPr>
            <a:spLocks noGrp="1"/>
          </p:cNvSpPr>
          <p:nvPr>
            <p:ph type="sldNum" sz="quarter" idx="5"/>
          </p:nvPr>
        </p:nvSpPr>
        <p:spPr/>
        <p:txBody>
          <a:bodyPr/>
          <a:lstStyle/>
          <a:p>
            <a:fld id="{78A87777-DD3C-CC4E-BAFA-61846C0BD13C}" type="slidenum">
              <a:rPr lang="en-US" smtClean="0"/>
              <a:t>44</a:t>
            </a:fld>
            <a:endParaRPr lang="en-US"/>
          </a:p>
        </p:txBody>
      </p:sp>
    </p:spTree>
    <p:extLst>
      <p:ext uri="{BB962C8B-B14F-4D97-AF65-F5344CB8AC3E}">
        <p14:creationId xmlns:p14="http://schemas.microsoft.com/office/powerpoint/2010/main" val="32291602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Note: This slide is to be customized with local resources.</a:t>
            </a:r>
          </a:p>
          <a:p>
            <a:endParaRPr lang="en-US"/>
          </a:p>
        </p:txBody>
      </p:sp>
      <p:sp>
        <p:nvSpPr>
          <p:cNvPr id="4" name="Slide Number Placeholder 3"/>
          <p:cNvSpPr>
            <a:spLocks noGrp="1"/>
          </p:cNvSpPr>
          <p:nvPr>
            <p:ph type="sldNum" sz="quarter" idx="5"/>
          </p:nvPr>
        </p:nvSpPr>
        <p:spPr/>
        <p:txBody>
          <a:bodyPr/>
          <a:lstStyle/>
          <a:p>
            <a:fld id="{78A87777-DD3C-CC4E-BAFA-61846C0BD13C}" type="slidenum">
              <a:rPr lang="en-US" smtClean="0"/>
              <a:t>45</a:t>
            </a:fld>
            <a:endParaRPr lang="en-US"/>
          </a:p>
        </p:txBody>
      </p:sp>
    </p:spTree>
    <p:extLst>
      <p:ext uri="{BB962C8B-B14F-4D97-AF65-F5344CB8AC3E}">
        <p14:creationId xmlns:p14="http://schemas.microsoft.com/office/powerpoint/2010/main" val="321239705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Note: This slide is to be customized with contact information.</a:t>
            </a:r>
          </a:p>
          <a:p>
            <a:endParaRPr lang="en-US"/>
          </a:p>
        </p:txBody>
      </p:sp>
      <p:sp>
        <p:nvSpPr>
          <p:cNvPr id="4" name="Slide Number Placeholder 3"/>
          <p:cNvSpPr>
            <a:spLocks noGrp="1"/>
          </p:cNvSpPr>
          <p:nvPr>
            <p:ph type="sldNum" sz="quarter" idx="5"/>
          </p:nvPr>
        </p:nvSpPr>
        <p:spPr/>
        <p:txBody>
          <a:bodyPr/>
          <a:lstStyle/>
          <a:p>
            <a:fld id="{78A87777-DD3C-CC4E-BAFA-61846C0BD13C}" type="slidenum">
              <a:rPr lang="en-US" smtClean="0"/>
              <a:t>46</a:t>
            </a:fld>
            <a:endParaRPr lang="en-US"/>
          </a:p>
        </p:txBody>
      </p:sp>
    </p:spTree>
    <p:extLst>
      <p:ext uri="{BB962C8B-B14F-4D97-AF65-F5344CB8AC3E}">
        <p14:creationId xmlns:p14="http://schemas.microsoft.com/office/powerpoint/2010/main" val="406118143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And these are our references for this presentation. </a:t>
            </a:r>
          </a:p>
        </p:txBody>
      </p:sp>
      <p:sp>
        <p:nvSpPr>
          <p:cNvPr id="4" name="Slide Number Placeholder 3"/>
          <p:cNvSpPr>
            <a:spLocks noGrp="1"/>
          </p:cNvSpPr>
          <p:nvPr>
            <p:ph type="sldNum" sz="quarter" idx="5"/>
          </p:nvPr>
        </p:nvSpPr>
        <p:spPr/>
        <p:txBody>
          <a:bodyPr/>
          <a:lstStyle/>
          <a:p>
            <a:fld id="{78A87777-DD3C-CC4E-BAFA-61846C0BD13C}" type="slidenum">
              <a:rPr lang="en-US" smtClean="0"/>
              <a:t>47</a:t>
            </a:fld>
            <a:endParaRPr lang="en-US"/>
          </a:p>
        </p:txBody>
      </p:sp>
    </p:spTree>
    <p:extLst>
      <p:ext uri="{BB962C8B-B14F-4D97-AF65-F5344CB8AC3E}">
        <p14:creationId xmlns:p14="http://schemas.microsoft.com/office/powerpoint/2010/main" val="39662669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8A87777-DD3C-CC4E-BAFA-61846C0BD13C}" type="slidenum">
              <a:rPr lang="en-US" smtClean="0"/>
              <a:t>48</a:t>
            </a:fld>
            <a:endParaRPr lang="en-US"/>
          </a:p>
        </p:txBody>
      </p:sp>
    </p:spTree>
    <p:extLst>
      <p:ext uri="{BB962C8B-B14F-4D97-AF65-F5344CB8AC3E}">
        <p14:creationId xmlns:p14="http://schemas.microsoft.com/office/powerpoint/2010/main" val="2818342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200" b="1">
                <a:latin typeface="Calibri"/>
                <a:ea typeface="Calibri"/>
                <a:cs typeface="Calibri"/>
              </a:rPr>
              <a:t>Note to Speaker: </a:t>
            </a:r>
            <a:r>
              <a:rPr lang="en-US" sz="1200">
                <a:latin typeface="Calibri"/>
                <a:ea typeface="Calibri"/>
                <a:cs typeface="Calibri"/>
              </a:rPr>
              <a:t>The case of Ana R. will be used through out the presentation to engage the audience and help them apply the information they are learning. </a:t>
            </a:r>
          </a:p>
          <a:p>
            <a:pPr>
              <a:lnSpc>
                <a:spcPct val="107000"/>
              </a:lnSpc>
            </a:pPr>
            <a:endParaRPr lang="en-US" sz="1200">
              <a:latin typeface="Calibri"/>
              <a:ea typeface="Calibri" panose="020F0502020204030204" pitchFamily="34" charset="0"/>
              <a:cs typeface="Calibri"/>
            </a:endParaRPr>
          </a:p>
          <a:p>
            <a:pPr>
              <a:lnSpc>
                <a:spcPct val="107000"/>
              </a:lnSpc>
            </a:pPr>
            <a:r>
              <a:rPr lang="en-US" sz="1200" b="1">
                <a:latin typeface="Calibri"/>
                <a:ea typeface="Calibri"/>
                <a:cs typeface="Calibri"/>
              </a:rPr>
              <a:t>Introduce slide: </a:t>
            </a:r>
            <a:r>
              <a:rPr lang="en-US" sz="1200">
                <a:latin typeface="Calibri"/>
                <a:ea typeface="Calibri"/>
                <a:cs typeface="Calibri"/>
              </a:rPr>
              <a:t>To frame our discussion, we are going to start with the case of Ana R. </a:t>
            </a:r>
          </a:p>
          <a:p>
            <a:pPr>
              <a:lnSpc>
                <a:spcPct val="107000"/>
              </a:lnSpc>
            </a:pPr>
            <a:endParaRPr lang="en-US" sz="1200">
              <a:latin typeface="Calibri"/>
              <a:ea typeface="Calibri" panose="020F0502020204030204" pitchFamily="34" charset="0"/>
              <a:cs typeface="Calibri"/>
            </a:endParaRPr>
          </a:p>
          <a:p>
            <a:pPr>
              <a:lnSpc>
                <a:spcPct val="107000"/>
              </a:lnSpc>
            </a:pPr>
            <a:r>
              <a:rPr lang="en-US" sz="1200" b="1">
                <a:latin typeface="Calibri"/>
                <a:ea typeface="Calibri"/>
                <a:cs typeface="Calibri"/>
              </a:rPr>
              <a:t>Instructions</a:t>
            </a:r>
            <a:r>
              <a:rPr lang="en-US" sz="1200">
                <a:latin typeface="Calibri"/>
                <a:ea typeface="Calibri"/>
                <a:cs typeface="Calibri"/>
              </a:rPr>
              <a:t>: Ask a participant to read the case. If that is not possible, use the script below.</a:t>
            </a:r>
          </a:p>
          <a:p>
            <a:pPr>
              <a:lnSpc>
                <a:spcPct val="107000"/>
              </a:lnSpc>
            </a:pPr>
            <a:endParaRPr lang="en-US" sz="1200">
              <a:latin typeface="Calibri"/>
              <a:ea typeface="Calibri" panose="020F0502020204030204" pitchFamily="34" charset="0"/>
              <a:cs typeface="Calibri"/>
            </a:endParaRPr>
          </a:p>
          <a:p>
            <a:pPr>
              <a:lnSpc>
                <a:spcPct val="107000"/>
              </a:lnSpc>
            </a:pPr>
            <a:r>
              <a:rPr lang="en-US" sz="1200">
                <a:latin typeface="Calibri"/>
                <a:ea typeface="Calibri"/>
                <a:cs typeface="Calibri"/>
              </a:rPr>
              <a:t>Ana is a 26-year-old Latina, </a:t>
            </a:r>
            <a:r>
              <a:rPr lang="en-US">
                <a:latin typeface="Calibri"/>
                <a:ea typeface="Calibri"/>
                <a:cs typeface="Calibri"/>
              </a:rPr>
              <a:t>carrying her first pregnancy </a:t>
            </a:r>
            <a:r>
              <a:rPr lang="en-US" sz="1200">
                <a:latin typeface="Calibri"/>
                <a:ea typeface="Calibri"/>
                <a:cs typeface="Calibri"/>
              </a:rPr>
              <a:t>with an estimated gestational age of 24 weeks, based on sure </a:t>
            </a:r>
            <a:r>
              <a:rPr lang="en-US">
                <a:latin typeface="Calibri"/>
                <a:ea typeface="Calibri"/>
                <a:cs typeface="Calibri"/>
              </a:rPr>
              <a:t>last menstrual period</a:t>
            </a:r>
            <a:r>
              <a:rPr lang="en-US" sz="1200">
                <a:latin typeface="Calibri"/>
                <a:ea typeface="Calibri"/>
                <a:cs typeface="Calibri"/>
              </a:rPr>
              <a:t>, who presents today for an initial prenatal visit. Her past medical history is significant for </a:t>
            </a:r>
            <a:r>
              <a:rPr lang="en-US">
                <a:latin typeface="Calibri"/>
                <a:ea typeface="Calibri"/>
                <a:cs typeface="Calibri"/>
              </a:rPr>
              <a:t>opioid use disorder (OUD)</a:t>
            </a:r>
            <a:r>
              <a:rPr lang="en-US" sz="1200">
                <a:latin typeface="Calibri"/>
                <a:ea typeface="Calibri"/>
                <a:cs typeface="Calibri"/>
              </a:rPr>
              <a:t> for 6 years and a </a:t>
            </a:r>
            <a:r>
              <a:rPr lang="en-US">
                <a:latin typeface="Calibri"/>
                <a:ea typeface="Calibri"/>
                <a:cs typeface="Calibri"/>
              </a:rPr>
              <a:t>motor vehicle collision </a:t>
            </a:r>
            <a:r>
              <a:rPr lang="en-US" sz="1200">
                <a:latin typeface="Calibri"/>
                <a:ea typeface="Calibri"/>
                <a:cs typeface="Calibri"/>
              </a:rPr>
              <a:t>7 years ago. Her substance use began with opioid analgesics prescribed after the </a:t>
            </a:r>
            <a:r>
              <a:rPr lang="en-US">
                <a:latin typeface="Calibri"/>
                <a:ea typeface="Calibri"/>
                <a:cs typeface="Calibri"/>
              </a:rPr>
              <a:t>motor vehicle collision</a:t>
            </a:r>
            <a:r>
              <a:rPr lang="en-US" sz="1200">
                <a:latin typeface="Calibri"/>
                <a:ea typeface="Calibri"/>
                <a:cs typeface="Calibri"/>
              </a:rPr>
              <a:t>. When she could no longer get these, she began using heroin intranasally. </a:t>
            </a:r>
            <a:endParaRPr lang="en-US" sz="1200">
              <a:ea typeface="Calibri"/>
              <a:cs typeface="Calibri"/>
            </a:endParaRPr>
          </a:p>
          <a:p>
            <a:pPr>
              <a:lnSpc>
                <a:spcPct val="107000"/>
              </a:lnSpc>
            </a:pPr>
            <a:r>
              <a:rPr lang="en-US" sz="1200">
                <a:latin typeface="Calibri"/>
                <a:ea typeface="Calibri"/>
                <a:cs typeface="Calibri"/>
              </a:rPr>
              <a:t> </a:t>
            </a:r>
          </a:p>
          <a:p>
            <a:pPr>
              <a:lnSpc>
                <a:spcPct val="107000"/>
              </a:lnSpc>
            </a:pPr>
            <a:r>
              <a:rPr lang="en-US" sz="1200">
                <a:latin typeface="Calibri"/>
                <a:ea typeface="Calibri"/>
                <a:cs typeface="Calibri"/>
              </a:rPr>
              <a:t>She has had no formal </a:t>
            </a:r>
            <a:r>
              <a:rPr lang="en-US">
                <a:latin typeface="Calibri"/>
                <a:ea typeface="Calibri"/>
                <a:cs typeface="Calibri"/>
              </a:rPr>
              <a:t>substance use disorder</a:t>
            </a:r>
            <a:r>
              <a:rPr lang="en-US" sz="1200">
                <a:latin typeface="Calibri"/>
                <a:ea typeface="Calibri"/>
                <a:cs typeface="Calibri"/>
              </a:rPr>
              <a:t> treatment, although she has made multiple attempts to stop on her own, including during this pregnancy. Her only medication is prenatal vitamins. </a:t>
            </a:r>
          </a:p>
          <a:p>
            <a:pPr>
              <a:lnSpc>
                <a:spcPct val="107000"/>
              </a:lnSpc>
            </a:pPr>
            <a:r>
              <a:rPr lang="en-US" sz="1200">
                <a:latin typeface="Calibri"/>
                <a:ea typeface="Calibri"/>
                <a:cs typeface="Calibri"/>
              </a:rPr>
              <a:t> </a:t>
            </a:r>
          </a:p>
          <a:p>
            <a:pPr>
              <a:lnSpc>
                <a:spcPct val="107000"/>
              </a:lnSpc>
            </a:pPr>
            <a:r>
              <a:rPr lang="en-US" sz="1200">
                <a:latin typeface="Calibri"/>
                <a:ea typeface="Calibri"/>
                <a:cs typeface="Calibri"/>
              </a:rPr>
              <a:t>She is single and has an associate arts degree in hospitality. According to her record, she speaks Spanish at home but is comfortable communicating about her health care in English. Ana is weeping when you enter the room.</a:t>
            </a:r>
          </a:p>
          <a:p>
            <a:pPr>
              <a:lnSpc>
                <a:spcPct val="107000"/>
              </a:lnSpc>
            </a:pPr>
            <a:r>
              <a:rPr lang="en-US" sz="1200">
                <a:latin typeface="Calibri"/>
                <a:ea typeface="Calibri"/>
                <a:cs typeface="Calibri"/>
              </a:rPr>
              <a:t> </a:t>
            </a:r>
          </a:p>
          <a:p>
            <a:endParaRPr lang="en-US" sz="1200">
              <a:latin typeface="Aptos" panose="02110004020202020204"/>
              <a:ea typeface="Calibri" panose="020F0502020204030204" pitchFamily="34" charset="0"/>
              <a:cs typeface="Calibri"/>
            </a:endParaRPr>
          </a:p>
          <a:p>
            <a:endParaRPr lang="en-US" sz="1200">
              <a:cs typeface="Calibri"/>
            </a:endParaRPr>
          </a:p>
        </p:txBody>
      </p:sp>
      <p:sp>
        <p:nvSpPr>
          <p:cNvPr id="4" name="Slide Number Placeholder 3"/>
          <p:cNvSpPr>
            <a:spLocks noGrp="1"/>
          </p:cNvSpPr>
          <p:nvPr>
            <p:ph type="sldNum" sz="quarter" idx="5"/>
          </p:nvPr>
        </p:nvSpPr>
        <p:spPr/>
        <p:txBody>
          <a:bodyPr/>
          <a:lstStyle/>
          <a:p>
            <a:fld id="{78A87777-DD3C-CC4E-BAFA-61846C0BD13C}" type="slidenum">
              <a:rPr lang="en-US" smtClean="0"/>
              <a:t>5</a:t>
            </a:fld>
            <a:endParaRPr lang="en-US"/>
          </a:p>
        </p:txBody>
      </p:sp>
    </p:spTree>
    <p:extLst>
      <p:ext uri="{BB962C8B-B14F-4D97-AF65-F5344CB8AC3E}">
        <p14:creationId xmlns:p14="http://schemas.microsoft.com/office/powerpoint/2010/main" val="17996334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200">
                <a:latin typeface="Calibri" panose="020F0502020204030204" pitchFamily="34" charset="0"/>
                <a:ea typeface="Calibri" panose="020F0502020204030204" pitchFamily="34" charset="0"/>
                <a:cs typeface="Calibri" panose="020F0502020204030204" pitchFamily="34" charset="0"/>
              </a:rPr>
              <a:t>The word stigma comes from the Greek word meaning to mark with a pointed</a:t>
            </a:r>
            <a:r>
              <a:rPr lang="en-US" sz="1200">
                <a:latin typeface="Calibri" panose="020F0502020204030204" pitchFamily="34" charset="0"/>
                <a:ea typeface="Calibri" panose="020F0502020204030204" pitchFamily="34" charset="0"/>
                <a:cs typeface="Times New Roman" panose="02020603050405020304" pitchFamily="18" charset="0"/>
              </a:rPr>
              <a:t> </a:t>
            </a:r>
            <a:r>
              <a:rPr lang="en-US" sz="1200">
                <a:latin typeface="Calibri" panose="020F0502020204030204" pitchFamily="34" charset="0"/>
                <a:ea typeface="Calibri" panose="020F0502020204030204" pitchFamily="34" charset="0"/>
                <a:cs typeface="Calibri" panose="020F0502020204030204" pitchFamily="34" charset="0"/>
              </a:rPr>
              <a:t> object. In the 16</a:t>
            </a:r>
            <a:r>
              <a:rPr lang="en-US" sz="1200" baseline="30000">
                <a:latin typeface="Calibri" panose="020F0502020204030204" pitchFamily="34" charset="0"/>
                <a:ea typeface="Calibri" panose="020F0502020204030204" pitchFamily="34" charset="0"/>
                <a:cs typeface="Calibri" panose="020F0502020204030204" pitchFamily="34" charset="0"/>
              </a:rPr>
              <a:t>th</a:t>
            </a:r>
            <a:r>
              <a:rPr lang="en-US" sz="1200">
                <a:latin typeface="Calibri" panose="020F0502020204030204" pitchFamily="34" charset="0"/>
                <a:ea typeface="Calibri" panose="020F0502020204030204" pitchFamily="34" charset="0"/>
                <a:cs typeface="Calibri" panose="020F0502020204030204" pitchFamily="34" charset="0"/>
              </a:rPr>
              <a:t> century, it referred to a permanent physical mark, often a brand, used to show that a person had violated social norms or was otherwise undesirable. </a:t>
            </a:r>
            <a:endParaRPr lang="en-US" sz="12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a:latin typeface="Calibri" panose="020F0502020204030204" pitchFamily="34" charset="0"/>
                <a:ea typeface="Calibri" panose="020F0502020204030204" pitchFamily="34" charset="0"/>
                <a:cs typeface="Calibri" panose="020F0502020204030204" pitchFamily="34" charset="0"/>
              </a:rPr>
              <a:t> </a:t>
            </a:r>
            <a:endParaRPr lang="en-US" sz="12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a:latin typeface="Calibri" panose="020F0502020204030204" pitchFamily="34" charset="0"/>
                <a:ea typeface="Calibri" panose="020F0502020204030204" pitchFamily="34" charset="0"/>
                <a:cs typeface="Calibri" panose="020F0502020204030204" pitchFamily="34" charset="0"/>
              </a:rPr>
              <a:t>Stigma today is a more complex and dynamic phenomenon. It is created by or emerges from often synergistic interactions between people and systems or structures, where power is unequal. In short, stigma is more than individuals enacting their own specific biases.</a:t>
            </a:r>
            <a:endParaRPr lang="en-US" sz="12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8A87777-DD3C-CC4E-BAFA-61846C0BD13C}" type="slidenum">
              <a:rPr lang="en-US" smtClean="0"/>
              <a:t>6</a:t>
            </a:fld>
            <a:endParaRPr lang="en-US"/>
          </a:p>
        </p:txBody>
      </p:sp>
    </p:spTree>
    <p:extLst>
      <p:ext uri="{BB962C8B-B14F-4D97-AF65-F5344CB8AC3E}">
        <p14:creationId xmlns:p14="http://schemas.microsoft.com/office/powerpoint/2010/main" val="28207413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200">
                <a:latin typeface="Calibri" panose="020F0502020204030204" pitchFamily="34" charset="0"/>
                <a:ea typeface="Calibri" panose="020F0502020204030204" pitchFamily="34" charset="0"/>
                <a:cs typeface="Calibri" panose="020F0502020204030204" pitchFamily="34" charset="0"/>
              </a:rPr>
              <a:t>An international group of researchers developed the Health Stigma and Discrimination Framework in 2019. Its intent was to inform research, intervention design, evaluation, and policymaking for a range of conditions across settings and populations. Accounting for social and structural factors, as well as personal ones, it describes both how stigma manifests itself and its impacts on individuals and populations. </a:t>
            </a:r>
            <a:endParaRPr lang="en-US" sz="12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a:latin typeface="Calibri" panose="020F0502020204030204" pitchFamily="34" charset="0"/>
                <a:ea typeface="Calibri" panose="020F0502020204030204" pitchFamily="34" charset="0"/>
                <a:cs typeface="Calibri" panose="020F0502020204030204" pitchFamily="34" charset="0"/>
              </a:rPr>
              <a:t> </a:t>
            </a:r>
            <a:endParaRPr lang="en-US" sz="1200">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1200">
                <a:latin typeface="Calibri" panose="020F0502020204030204" pitchFamily="34" charset="0"/>
                <a:ea typeface="Calibri" panose="020F0502020204030204" pitchFamily="34" charset="0"/>
                <a:cs typeface="Calibri" panose="020F0502020204030204" pitchFamily="34" charset="0"/>
              </a:rPr>
              <a:t>This model illustrates the dynamic and additive aspects of stigma and is helpful for identifying effective strategies to reduce it. It is also the one you are most likely to encounter in high-quality health outcomes research going forward. On this slide is an illustration of the whole model with its three broad domains and, at the bottom, the impacts of stigma. We’re going to briefly unpack the model over the next few slides, and then we’ll look at the model as applied to pregnant and parenting patients with SUD. </a:t>
            </a:r>
            <a:endParaRPr lang="en-US" sz="1200">
              <a:latin typeface="Calibri" panose="020F0502020204030204" pitchFamily="34" charset="0"/>
              <a:ea typeface="Calibri" panose="020F0502020204030204" pitchFamily="34" charset="0"/>
              <a:cs typeface="Times New Roman" panose="02020603050405020304" pitchFamily="18" charset="0"/>
            </a:endParaRPr>
          </a:p>
          <a:p>
            <a:endParaRPr lang="en-US" sz="1200"/>
          </a:p>
        </p:txBody>
      </p:sp>
      <p:sp>
        <p:nvSpPr>
          <p:cNvPr id="4" name="Slide Number Placeholder 3"/>
          <p:cNvSpPr>
            <a:spLocks noGrp="1"/>
          </p:cNvSpPr>
          <p:nvPr>
            <p:ph type="sldNum" sz="quarter" idx="5"/>
          </p:nvPr>
        </p:nvSpPr>
        <p:spPr/>
        <p:txBody>
          <a:bodyPr/>
          <a:lstStyle/>
          <a:p>
            <a:fld id="{78A87777-DD3C-CC4E-BAFA-61846C0BD13C}" type="slidenum">
              <a:rPr lang="en-US" smtClean="0"/>
              <a:t>7</a:t>
            </a:fld>
            <a:endParaRPr lang="en-US"/>
          </a:p>
        </p:txBody>
      </p:sp>
    </p:spTree>
    <p:extLst>
      <p:ext uri="{BB962C8B-B14F-4D97-AF65-F5344CB8AC3E}">
        <p14:creationId xmlns:p14="http://schemas.microsoft.com/office/powerpoint/2010/main" val="10313098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200">
                <a:latin typeface="Calibri"/>
                <a:ea typeface="Calibri"/>
                <a:cs typeface="Calibri"/>
              </a:rPr>
              <a:t>The first domain can be thought of as the building blocks of stigma. Facilitators function at a structural or system level. Examples are behavioral norms based on cultural, social, gender, pregnancy-related or parenting expectations; structural or other pre-existing inequities; laws; and policies. Facilitators can make positive or negative contributions to the creation of stigma. For example, gender norms can serve to either stigmatize or to assign positive value to individual or group behaviors. </a:t>
            </a:r>
          </a:p>
          <a:p>
            <a:pPr>
              <a:lnSpc>
                <a:spcPct val="107000"/>
              </a:lnSpc>
            </a:pPr>
            <a:r>
              <a:rPr lang="en-US" sz="1200">
                <a:latin typeface="Calibri"/>
                <a:ea typeface="Calibri"/>
                <a:cs typeface="Calibri"/>
              </a:rPr>
              <a:t> </a:t>
            </a:r>
          </a:p>
          <a:p>
            <a:pPr>
              <a:lnSpc>
                <a:spcPct val="107000"/>
              </a:lnSpc>
            </a:pPr>
            <a:r>
              <a:rPr lang="en-US" sz="1200">
                <a:latin typeface="Calibri"/>
                <a:ea typeface="Calibri"/>
                <a:cs typeface="Calibri"/>
              </a:rPr>
              <a:t>Drivers, however, are inherently negative and tend to be more personal and subjective. They include things like fear of social judgement or harm, collective or individual lack of information or misunderstanding, stereotypes, and explicit or implicit biases or prejudices. </a:t>
            </a:r>
            <a:r>
              <a:rPr lang="en-US"/>
              <a:t>We’ll go into more examples throughout the presentation. </a:t>
            </a:r>
            <a:endParaRPr lang="en-US">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8A87777-DD3C-CC4E-BAFA-61846C0BD13C}" type="slidenum">
              <a:rPr lang="en-US" smtClean="0"/>
              <a:t>8</a:t>
            </a:fld>
            <a:endParaRPr lang="en-US"/>
          </a:p>
        </p:txBody>
      </p:sp>
    </p:spTree>
    <p:extLst>
      <p:ext uri="{BB962C8B-B14F-4D97-AF65-F5344CB8AC3E}">
        <p14:creationId xmlns:p14="http://schemas.microsoft.com/office/powerpoint/2010/main" val="2130117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sz="1200">
                <a:latin typeface="Calibri" panose="020F0502020204030204" pitchFamily="34" charset="0"/>
                <a:ea typeface="Calibri" panose="020F0502020204030204" pitchFamily="34" charset="0"/>
                <a:cs typeface="Calibri" panose="020F0502020204030204" pitchFamily="34" charset="0"/>
              </a:rPr>
              <a:t>Drivers and facilitators combine to “mark” (remember the original meaning of the word stigma) people or groups of people as stigmatized. Individual aspects of a person’s identity, social status, role, and health can be “marked” separately with stigma. Stigma is additive, so different conditions, and inherent or socially constructed characteristics, can add to how much stigma a group or person must live with. </a:t>
            </a:r>
            <a:endParaRPr lang="en-US" sz="12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78A87777-DD3C-CC4E-BAFA-61846C0BD13C}" type="slidenum">
              <a:rPr lang="en-US" smtClean="0"/>
              <a:t>9</a:t>
            </a:fld>
            <a:endParaRPr lang="en-US"/>
          </a:p>
        </p:txBody>
      </p:sp>
    </p:spTree>
    <p:extLst>
      <p:ext uri="{BB962C8B-B14F-4D97-AF65-F5344CB8AC3E}">
        <p14:creationId xmlns:p14="http://schemas.microsoft.com/office/powerpoint/2010/main" val="2117963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0312B2-3063-ABEA-200B-C0CB07E7CDED}"/>
              </a:ext>
            </a:extLst>
          </p:cNvPr>
          <p:cNvSpPr/>
          <p:nvPr userDrawn="1"/>
        </p:nvSpPr>
        <p:spPr>
          <a:xfrm>
            <a:off x="0" y="0"/>
            <a:ext cx="7778663" cy="6858000"/>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 name="Title 1">
            <a:extLst>
              <a:ext uri="{FF2B5EF4-FFF2-40B4-BE49-F238E27FC236}">
                <a16:creationId xmlns:a16="http://schemas.microsoft.com/office/drawing/2014/main" id="{634B7C3E-1C77-2F4E-6584-A74A61B23F1F}"/>
              </a:ext>
            </a:extLst>
          </p:cNvPr>
          <p:cNvSpPr>
            <a:spLocks noGrp="1"/>
          </p:cNvSpPr>
          <p:nvPr>
            <p:ph type="ctrTitle" hasCustomPrompt="1"/>
          </p:nvPr>
        </p:nvSpPr>
        <p:spPr>
          <a:xfrm>
            <a:off x="759914" y="1122363"/>
            <a:ext cx="6292240" cy="873060"/>
          </a:xfrm>
        </p:spPr>
        <p:txBody>
          <a:bodyPr wrap="square" anchor="t" anchorCtr="0">
            <a:spAutoFit/>
          </a:bodyPr>
          <a:lstStyle>
            <a:lvl1pPr algn="l">
              <a:lnSpc>
                <a:spcPct val="110000"/>
              </a:lnSpc>
              <a:spcAft>
                <a:spcPts val="600"/>
              </a:spcAft>
              <a:defRPr sz="5000" b="1">
                <a:solidFill>
                  <a:schemeClr val="accent2"/>
                </a:solidFill>
                <a:latin typeface="Arial" panose="020B0604020202020204" pitchFamily="34" charset="0"/>
                <a:cs typeface="Arial" panose="020B0604020202020204" pitchFamily="34" charset="0"/>
              </a:defRPr>
            </a:lvl1pPr>
          </a:lstStyle>
          <a:p>
            <a:r>
              <a:rPr lang="en-US"/>
              <a:t>Presentation Title</a:t>
            </a:r>
          </a:p>
        </p:txBody>
      </p:sp>
      <p:sp>
        <p:nvSpPr>
          <p:cNvPr id="3" name="Subtitle 2">
            <a:extLst>
              <a:ext uri="{FF2B5EF4-FFF2-40B4-BE49-F238E27FC236}">
                <a16:creationId xmlns:a16="http://schemas.microsoft.com/office/drawing/2014/main" id="{F505CD17-6E32-E8CC-78A5-AB2CF595E924}"/>
              </a:ext>
            </a:extLst>
          </p:cNvPr>
          <p:cNvSpPr>
            <a:spLocks noGrp="1"/>
          </p:cNvSpPr>
          <p:nvPr>
            <p:ph type="subTitle" idx="1" hasCustomPrompt="1"/>
          </p:nvPr>
        </p:nvSpPr>
        <p:spPr>
          <a:xfrm>
            <a:off x="759914" y="2351762"/>
            <a:ext cx="6292240" cy="510461"/>
          </a:xfrm>
        </p:spPr>
        <p:txBody>
          <a:bodyPr wrap="square">
            <a:spAutoFit/>
          </a:bodyPr>
          <a:lstStyle>
            <a:lvl1pPr marL="0" indent="0" algn="l">
              <a:buNone/>
              <a:defRPr sz="3000">
                <a:solidFill>
                  <a:schemeClr val="bg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1" name="Text Placeholder 10">
            <a:extLst>
              <a:ext uri="{FF2B5EF4-FFF2-40B4-BE49-F238E27FC236}">
                <a16:creationId xmlns:a16="http://schemas.microsoft.com/office/drawing/2014/main" id="{2AAB389A-0B1F-D23E-F8DD-EC9F4B760BE1}"/>
              </a:ext>
            </a:extLst>
          </p:cNvPr>
          <p:cNvSpPr>
            <a:spLocks noGrp="1"/>
          </p:cNvSpPr>
          <p:nvPr>
            <p:ph type="body" sz="quarter" idx="10" hasCustomPrompt="1"/>
          </p:nvPr>
        </p:nvSpPr>
        <p:spPr>
          <a:xfrm>
            <a:off x="759913" y="4946383"/>
            <a:ext cx="6274999" cy="774571"/>
          </a:xfrm>
        </p:spPr>
        <p:txBody>
          <a:bodyPr wrap="square">
            <a:spAutoFit/>
          </a:bodyPr>
          <a:lstStyle>
            <a:lvl1pPr marL="0" indent="0">
              <a:buNone/>
              <a:defRPr sz="2000">
                <a:solidFill>
                  <a:schemeClr val="bg1"/>
                </a:solidFill>
                <a:latin typeface="Arial" panose="020B0604020202020204" pitchFamily="34" charset="0"/>
                <a:cs typeface="Arial" panose="020B0604020202020204" pitchFamily="34" charset="0"/>
              </a:defRPr>
            </a:lvl1pPr>
          </a:lstStyle>
          <a:p>
            <a:pPr lvl="0"/>
            <a:r>
              <a:rPr lang="en-US"/>
              <a:t>Presenters:</a:t>
            </a:r>
          </a:p>
          <a:p>
            <a:pPr lvl="0"/>
            <a:r>
              <a:rPr lang="en-US"/>
              <a:t>[Insert Date]</a:t>
            </a:r>
          </a:p>
        </p:txBody>
      </p:sp>
      <p:sp>
        <p:nvSpPr>
          <p:cNvPr id="13" name="Picture Placeholder 12">
            <a:extLst>
              <a:ext uri="{FF2B5EF4-FFF2-40B4-BE49-F238E27FC236}">
                <a16:creationId xmlns:a16="http://schemas.microsoft.com/office/drawing/2014/main" id="{4154020F-0DDC-A8FD-6131-63016E48956B}"/>
              </a:ext>
            </a:extLst>
          </p:cNvPr>
          <p:cNvSpPr>
            <a:spLocks noGrp="1"/>
          </p:cNvSpPr>
          <p:nvPr>
            <p:ph type="pic" sz="quarter" idx="11"/>
          </p:nvPr>
        </p:nvSpPr>
        <p:spPr>
          <a:xfrm>
            <a:off x="7878763" y="0"/>
            <a:ext cx="4313237" cy="6858000"/>
          </a:xfrm>
        </p:spPr>
        <p:txBody>
          <a:bodyPr/>
          <a:lstStyle/>
          <a:p>
            <a:endParaRPr lang="en-US"/>
          </a:p>
        </p:txBody>
      </p:sp>
      <p:cxnSp>
        <p:nvCxnSpPr>
          <p:cNvPr id="16" name="Straight Connector 15">
            <a:extLst>
              <a:ext uri="{FF2B5EF4-FFF2-40B4-BE49-F238E27FC236}">
                <a16:creationId xmlns:a16="http://schemas.microsoft.com/office/drawing/2014/main" id="{9B0F7E9B-E89D-099F-6F7A-F2492283479A}"/>
              </a:ext>
            </a:extLst>
          </p:cNvPr>
          <p:cNvCxnSpPr>
            <a:cxnSpLocks/>
          </p:cNvCxnSpPr>
          <p:nvPr userDrawn="1"/>
        </p:nvCxnSpPr>
        <p:spPr>
          <a:xfrm>
            <a:off x="759913" y="4722312"/>
            <a:ext cx="1169095" cy="0"/>
          </a:xfrm>
          <a:prstGeom prst="line">
            <a:avLst/>
          </a:prstGeom>
          <a:ln w="63500"/>
        </p:spPr>
        <p:style>
          <a:lnRef idx="2">
            <a:schemeClr val="accent1"/>
          </a:lnRef>
          <a:fillRef idx="0">
            <a:schemeClr val="accent1"/>
          </a:fillRef>
          <a:effectRef idx="1">
            <a:schemeClr val="accent1"/>
          </a:effectRef>
          <a:fontRef idx="minor">
            <a:schemeClr val="tx1"/>
          </a:fontRef>
        </p:style>
      </p:cxnSp>
      <p:sp>
        <p:nvSpPr>
          <p:cNvPr id="4" name="Date Placeholder 3">
            <a:extLst>
              <a:ext uri="{FF2B5EF4-FFF2-40B4-BE49-F238E27FC236}">
                <a16:creationId xmlns:a16="http://schemas.microsoft.com/office/drawing/2014/main" id="{90137216-4DFE-B183-4288-F23AE1E15431}"/>
              </a:ext>
            </a:extLst>
          </p:cNvPr>
          <p:cNvSpPr>
            <a:spLocks noGrp="1"/>
          </p:cNvSpPr>
          <p:nvPr>
            <p:ph type="dt" sz="half" idx="12"/>
          </p:nvPr>
        </p:nvSpPr>
        <p:spPr/>
        <p:txBody>
          <a:bodyPr/>
          <a:lstStyle/>
          <a:p>
            <a:fld id="{5D352106-0F8C-2C43-B6F9-51A621EDC461}" type="datetime1">
              <a:rPr lang="en-US" smtClean="0"/>
              <a:t>2/5/2025</a:t>
            </a:fld>
            <a:endParaRPr lang="en-US"/>
          </a:p>
        </p:txBody>
      </p:sp>
      <p:sp>
        <p:nvSpPr>
          <p:cNvPr id="5" name="Footer Placeholder 4">
            <a:extLst>
              <a:ext uri="{FF2B5EF4-FFF2-40B4-BE49-F238E27FC236}">
                <a16:creationId xmlns:a16="http://schemas.microsoft.com/office/drawing/2014/main" id="{37A8B409-31D3-2556-8D01-0F06055BDC5E}"/>
              </a:ext>
            </a:extLst>
          </p:cNvPr>
          <p:cNvSpPr>
            <a:spLocks noGrp="1"/>
          </p:cNvSpPr>
          <p:nvPr>
            <p:ph type="ftr" sz="quarter" idx="13"/>
          </p:nvPr>
        </p:nvSpPr>
        <p:spPr/>
        <p:txBody>
          <a:bodyPr/>
          <a:lstStyle>
            <a:lvl1pPr>
              <a:defRPr/>
            </a:lvl1pPr>
          </a:lstStyle>
          <a:p>
            <a:r>
              <a:rPr lang="en-US"/>
              <a:t>DRAFT—NOT FOR DISTRIBUTION</a:t>
            </a:r>
          </a:p>
        </p:txBody>
      </p:sp>
      <p:sp>
        <p:nvSpPr>
          <p:cNvPr id="6" name="Slide Number Placeholder 5">
            <a:extLst>
              <a:ext uri="{FF2B5EF4-FFF2-40B4-BE49-F238E27FC236}">
                <a16:creationId xmlns:a16="http://schemas.microsoft.com/office/drawing/2014/main" id="{C23A96BC-7F9D-FECB-90BF-3FCFB7D597BC}"/>
              </a:ext>
            </a:extLst>
          </p:cNvPr>
          <p:cNvSpPr>
            <a:spLocks noGrp="1"/>
          </p:cNvSpPr>
          <p:nvPr>
            <p:ph type="sldNum" sz="quarter" idx="14"/>
          </p:nvPr>
        </p:nvSpPr>
        <p:spPr/>
        <p:txBody>
          <a:bodyPr/>
          <a:lstStyle/>
          <a:p>
            <a:fld id="{3ED6CC7B-5059-9042-9C42-A02B59E0CD4C}" type="slidenum">
              <a:rPr lang="en-US" smtClean="0"/>
              <a:t>‹#›</a:t>
            </a:fld>
            <a:endParaRPr lang="en-US"/>
          </a:p>
        </p:txBody>
      </p:sp>
    </p:spTree>
    <p:extLst>
      <p:ext uri="{BB962C8B-B14F-4D97-AF65-F5344CB8AC3E}">
        <p14:creationId xmlns:p14="http://schemas.microsoft.com/office/powerpoint/2010/main" val="1320904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912E00-9E5D-F651-69D0-757194D72E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D7415ED-BD54-FBBA-2F25-F8ED32E90B1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D2E57B0-E0D1-4DC5-76D3-E7FAE7FE7BEE}"/>
              </a:ext>
            </a:extLst>
          </p:cNvPr>
          <p:cNvSpPr>
            <a:spLocks noGrp="1"/>
          </p:cNvSpPr>
          <p:nvPr>
            <p:ph type="dt" sz="half" idx="10"/>
          </p:nvPr>
        </p:nvSpPr>
        <p:spPr/>
        <p:txBody>
          <a:bodyPr/>
          <a:lstStyle/>
          <a:p>
            <a:fld id="{F9F3753A-8818-5E46-9C6F-A49762227804}" type="datetime1">
              <a:rPr lang="en-US" smtClean="0"/>
              <a:t>2/5/2025</a:t>
            </a:fld>
            <a:endParaRPr lang="en-US"/>
          </a:p>
        </p:txBody>
      </p:sp>
      <p:sp>
        <p:nvSpPr>
          <p:cNvPr id="5" name="Footer Placeholder 4">
            <a:extLst>
              <a:ext uri="{FF2B5EF4-FFF2-40B4-BE49-F238E27FC236}">
                <a16:creationId xmlns:a16="http://schemas.microsoft.com/office/drawing/2014/main" id="{426465C5-4249-B032-31C4-043B817C924A}"/>
              </a:ext>
            </a:extLst>
          </p:cNvPr>
          <p:cNvSpPr>
            <a:spLocks noGrp="1"/>
          </p:cNvSpPr>
          <p:nvPr>
            <p:ph type="ftr" sz="quarter" idx="11"/>
          </p:nvPr>
        </p:nvSpPr>
        <p:spPr/>
        <p:txBody>
          <a:bodyPr/>
          <a:lstStyle/>
          <a:p>
            <a:r>
              <a:rPr lang="en-US"/>
              <a:t>DRAFT—NOT FOR DISTRIBUTION</a:t>
            </a:r>
          </a:p>
        </p:txBody>
      </p:sp>
      <p:sp>
        <p:nvSpPr>
          <p:cNvPr id="6" name="Slide Number Placeholder 5">
            <a:extLst>
              <a:ext uri="{FF2B5EF4-FFF2-40B4-BE49-F238E27FC236}">
                <a16:creationId xmlns:a16="http://schemas.microsoft.com/office/drawing/2014/main" id="{02F0D5F1-FFF2-8C31-4ABE-E7D1E90B437E}"/>
              </a:ext>
            </a:extLst>
          </p:cNvPr>
          <p:cNvSpPr>
            <a:spLocks noGrp="1"/>
          </p:cNvSpPr>
          <p:nvPr>
            <p:ph type="sldNum" sz="quarter" idx="12"/>
          </p:nvPr>
        </p:nvSpPr>
        <p:spPr/>
        <p:txBody>
          <a:bodyPr/>
          <a:lstStyle/>
          <a:p>
            <a:fld id="{3ED6CC7B-5059-9042-9C42-A02B59E0CD4C}" type="slidenum">
              <a:rPr lang="en-US" smtClean="0"/>
              <a:t>‹#›</a:t>
            </a:fld>
            <a:endParaRPr lang="en-US"/>
          </a:p>
        </p:txBody>
      </p:sp>
    </p:spTree>
    <p:extLst>
      <p:ext uri="{BB962C8B-B14F-4D97-AF65-F5344CB8AC3E}">
        <p14:creationId xmlns:p14="http://schemas.microsoft.com/office/powerpoint/2010/main" val="4999735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F0880-51F3-1215-7055-45DA5AE1FBF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D3C0716-F577-B926-8479-0B6A06D9074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36CAA6A-113B-9901-CCC7-267734ECC07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8649D9-8246-25C8-4B3A-ECCC480D3167}"/>
              </a:ext>
            </a:extLst>
          </p:cNvPr>
          <p:cNvSpPr>
            <a:spLocks noGrp="1"/>
          </p:cNvSpPr>
          <p:nvPr>
            <p:ph type="dt" sz="half" idx="10"/>
          </p:nvPr>
        </p:nvSpPr>
        <p:spPr/>
        <p:txBody>
          <a:bodyPr/>
          <a:lstStyle/>
          <a:p>
            <a:fld id="{BA840091-E0E4-8C4F-9853-181906414C2F}" type="datetime1">
              <a:rPr lang="en-US" smtClean="0"/>
              <a:t>2/5/2025</a:t>
            </a:fld>
            <a:endParaRPr lang="en-US"/>
          </a:p>
        </p:txBody>
      </p:sp>
      <p:sp>
        <p:nvSpPr>
          <p:cNvPr id="6" name="Footer Placeholder 5">
            <a:extLst>
              <a:ext uri="{FF2B5EF4-FFF2-40B4-BE49-F238E27FC236}">
                <a16:creationId xmlns:a16="http://schemas.microsoft.com/office/drawing/2014/main" id="{D3BB6400-2327-D51E-9C41-5DC260817810}"/>
              </a:ext>
            </a:extLst>
          </p:cNvPr>
          <p:cNvSpPr>
            <a:spLocks noGrp="1"/>
          </p:cNvSpPr>
          <p:nvPr>
            <p:ph type="ftr" sz="quarter" idx="11"/>
          </p:nvPr>
        </p:nvSpPr>
        <p:spPr/>
        <p:txBody>
          <a:bodyPr/>
          <a:lstStyle/>
          <a:p>
            <a:r>
              <a:rPr lang="en-US"/>
              <a:t>DRAFT—NOT FOR DISTRIBUTION</a:t>
            </a:r>
          </a:p>
        </p:txBody>
      </p:sp>
      <p:sp>
        <p:nvSpPr>
          <p:cNvPr id="7" name="Slide Number Placeholder 6">
            <a:extLst>
              <a:ext uri="{FF2B5EF4-FFF2-40B4-BE49-F238E27FC236}">
                <a16:creationId xmlns:a16="http://schemas.microsoft.com/office/drawing/2014/main" id="{AC3E93BF-16ED-E051-6801-271F076E85EB}"/>
              </a:ext>
            </a:extLst>
          </p:cNvPr>
          <p:cNvSpPr>
            <a:spLocks noGrp="1"/>
          </p:cNvSpPr>
          <p:nvPr>
            <p:ph type="sldNum" sz="quarter" idx="12"/>
          </p:nvPr>
        </p:nvSpPr>
        <p:spPr/>
        <p:txBody>
          <a:bodyPr/>
          <a:lstStyle/>
          <a:p>
            <a:fld id="{3ED6CC7B-5059-9042-9C42-A02B59E0CD4C}" type="slidenum">
              <a:rPr lang="en-US" smtClean="0"/>
              <a:t>‹#›</a:t>
            </a:fld>
            <a:endParaRPr lang="en-US"/>
          </a:p>
        </p:txBody>
      </p:sp>
    </p:spTree>
    <p:extLst>
      <p:ext uri="{BB962C8B-B14F-4D97-AF65-F5344CB8AC3E}">
        <p14:creationId xmlns:p14="http://schemas.microsoft.com/office/powerpoint/2010/main" val="1373539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4C602-5BA0-AA49-6976-03032AE2676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7D78CF8-3F26-C0F7-C0D3-1F9888F12F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8D131E6-5B90-F1C3-6F95-50C7F4C3AEA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AE06D87-9FEF-43CF-8691-8DAB9E4834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3EB628-A6C9-E4CA-7081-FE6789A2C5D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4935B3-02CB-FD34-5600-9871784F0169}"/>
              </a:ext>
            </a:extLst>
          </p:cNvPr>
          <p:cNvSpPr>
            <a:spLocks noGrp="1"/>
          </p:cNvSpPr>
          <p:nvPr>
            <p:ph type="dt" sz="half" idx="10"/>
          </p:nvPr>
        </p:nvSpPr>
        <p:spPr/>
        <p:txBody>
          <a:bodyPr/>
          <a:lstStyle/>
          <a:p>
            <a:fld id="{D885F364-559A-DF47-AA5C-B4A163C28B93}" type="datetime1">
              <a:rPr lang="en-US" smtClean="0"/>
              <a:t>2/5/2025</a:t>
            </a:fld>
            <a:endParaRPr lang="en-US"/>
          </a:p>
        </p:txBody>
      </p:sp>
      <p:sp>
        <p:nvSpPr>
          <p:cNvPr id="8" name="Footer Placeholder 7">
            <a:extLst>
              <a:ext uri="{FF2B5EF4-FFF2-40B4-BE49-F238E27FC236}">
                <a16:creationId xmlns:a16="http://schemas.microsoft.com/office/drawing/2014/main" id="{A8346A0F-8FA1-8A41-4561-116AFA90B707}"/>
              </a:ext>
            </a:extLst>
          </p:cNvPr>
          <p:cNvSpPr>
            <a:spLocks noGrp="1"/>
          </p:cNvSpPr>
          <p:nvPr>
            <p:ph type="ftr" sz="quarter" idx="11"/>
          </p:nvPr>
        </p:nvSpPr>
        <p:spPr/>
        <p:txBody>
          <a:bodyPr/>
          <a:lstStyle/>
          <a:p>
            <a:r>
              <a:rPr lang="en-US"/>
              <a:t>DRAFT—NOT FOR DISTRIBUTION</a:t>
            </a:r>
          </a:p>
        </p:txBody>
      </p:sp>
      <p:sp>
        <p:nvSpPr>
          <p:cNvPr id="9" name="Slide Number Placeholder 8">
            <a:extLst>
              <a:ext uri="{FF2B5EF4-FFF2-40B4-BE49-F238E27FC236}">
                <a16:creationId xmlns:a16="http://schemas.microsoft.com/office/drawing/2014/main" id="{55F81FCF-8463-67B3-75AC-82C978B0BF08}"/>
              </a:ext>
            </a:extLst>
          </p:cNvPr>
          <p:cNvSpPr>
            <a:spLocks noGrp="1"/>
          </p:cNvSpPr>
          <p:nvPr>
            <p:ph type="sldNum" sz="quarter" idx="12"/>
          </p:nvPr>
        </p:nvSpPr>
        <p:spPr/>
        <p:txBody>
          <a:bodyPr/>
          <a:lstStyle/>
          <a:p>
            <a:fld id="{3ED6CC7B-5059-9042-9C42-A02B59E0CD4C}" type="slidenum">
              <a:rPr lang="en-US" smtClean="0"/>
              <a:t>‹#›</a:t>
            </a:fld>
            <a:endParaRPr lang="en-US"/>
          </a:p>
        </p:txBody>
      </p:sp>
    </p:spTree>
    <p:extLst>
      <p:ext uri="{BB962C8B-B14F-4D97-AF65-F5344CB8AC3E}">
        <p14:creationId xmlns:p14="http://schemas.microsoft.com/office/powerpoint/2010/main" val="38317706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17FC4-F10B-159B-05CA-AD122FF62C3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B1FFEB7-5D5A-F37C-37C3-07AFE685527F}"/>
              </a:ext>
            </a:extLst>
          </p:cNvPr>
          <p:cNvSpPr>
            <a:spLocks noGrp="1"/>
          </p:cNvSpPr>
          <p:nvPr>
            <p:ph type="dt" sz="half" idx="10"/>
          </p:nvPr>
        </p:nvSpPr>
        <p:spPr/>
        <p:txBody>
          <a:bodyPr/>
          <a:lstStyle/>
          <a:p>
            <a:fld id="{0F64FAE5-F6CE-C442-8D19-629893E9AD09}" type="datetime1">
              <a:rPr lang="en-US" smtClean="0"/>
              <a:t>2/5/2025</a:t>
            </a:fld>
            <a:endParaRPr lang="en-US"/>
          </a:p>
        </p:txBody>
      </p:sp>
      <p:sp>
        <p:nvSpPr>
          <p:cNvPr id="4" name="Footer Placeholder 3">
            <a:extLst>
              <a:ext uri="{FF2B5EF4-FFF2-40B4-BE49-F238E27FC236}">
                <a16:creationId xmlns:a16="http://schemas.microsoft.com/office/drawing/2014/main" id="{FE677A09-485C-D04D-9B3E-8B86377D715F}"/>
              </a:ext>
            </a:extLst>
          </p:cNvPr>
          <p:cNvSpPr>
            <a:spLocks noGrp="1"/>
          </p:cNvSpPr>
          <p:nvPr>
            <p:ph type="ftr" sz="quarter" idx="11"/>
          </p:nvPr>
        </p:nvSpPr>
        <p:spPr/>
        <p:txBody>
          <a:bodyPr/>
          <a:lstStyle/>
          <a:p>
            <a:r>
              <a:rPr lang="en-US"/>
              <a:t>DRAFT—NOT FOR DISTRIBUTION</a:t>
            </a:r>
          </a:p>
        </p:txBody>
      </p:sp>
      <p:sp>
        <p:nvSpPr>
          <p:cNvPr id="5" name="Slide Number Placeholder 4">
            <a:extLst>
              <a:ext uri="{FF2B5EF4-FFF2-40B4-BE49-F238E27FC236}">
                <a16:creationId xmlns:a16="http://schemas.microsoft.com/office/drawing/2014/main" id="{E11523FA-34F7-B4FB-E1B3-F6AF1A04DBF8}"/>
              </a:ext>
            </a:extLst>
          </p:cNvPr>
          <p:cNvSpPr>
            <a:spLocks noGrp="1"/>
          </p:cNvSpPr>
          <p:nvPr>
            <p:ph type="sldNum" sz="quarter" idx="12"/>
          </p:nvPr>
        </p:nvSpPr>
        <p:spPr/>
        <p:txBody>
          <a:bodyPr/>
          <a:lstStyle/>
          <a:p>
            <a:fld id="{3ED6CC7B-5059-9042-9C42-A02B59E0CD4C}" type="slidenum">
              <a:rPr lang="en-US" smtClean="0"/>
              <a:t>‹#›</a:t>
            </a:fld>
            <a:endParaRPr lang="en-US"/>
          </a:p>
        </p:txBody>
      </p:sp>
    </p:spTree>
    <p:extLst>
      <p:ext uri="{BB962C8B-B14F-4D97-AF65-F5344CB8AC3E}">
        <p14:creationId xmlns:p14="http://schemas.microsoft.com/office/powerpoint/2010/main" val="843338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D73234-AB8C-7C5F-1594-1EC4E3F75539}"/>
              </a:ext>
            </a:extLst>
          </p:cNvPr>
          <p:cNvSpPr>
            <a:spLocks noGrp="1"/>
          </p:cNvSpPr>
          <p:nvPr>
            <p:ph type="dt" sz="half" idx="10"/>
          </p:nvPr>
        </p:nvSpPr>
        <p:spPr/>
        <p:txBody>
          <a:bodyPr/>
          <a:lstStyle/>
          <a:p>
            <a:fld id="{1E80C0F5-1C99-274E-B833-D95469E782C9}" type="datetime1">
              <a:rPr lang="en-US" smtClean="0"/>
              <a:t>2/5/2025</a:t>
            </a:fld>
            <a:endParaRPr lang="en-US"/>
          </a:p>
        </p:txBody>
      </p:sp>
      <p:sp>
        <p:nvSpPr>
          <p:cNvPr id="3" name="Footer Placeholder 2">
            <a:extLst>
              <a:ext uri="{FF2B5EF4-FFF2-40B4-BE49-F238E27FC236}">
                <a16:creationId xmlns:a16="http://schemas.microsoft.com/office/drawing/2014/main" id="{EC5FBA2E-8C84-DC55-5A9E-2C073D582D3A}"/>
              </a:ext>
            </a:extLst>
          </p:cNvPr>
          <p:cNvSpPr>
            <a:spLocks noGrp="1"/>
          </p:cNvSpPr>
          <p:nvPr>
            <p:ph type="ftr" sz="quarter" idx="11"/>
          </p:nvPr>
        </p:nvSpPr>
        <p:spPr/>
        <p:txBody>
          <a:bodyPr/>
          <a:lstStyle/>
          <a:p>
            <a:r>
              <a:rPr lang="en-US"/>
              <a:t>DRAFT—NOT FOR DISTRIBUTION</a:t>
            </a:r>
          </a:p>
        </p:txBody>
      </p:sp>
      <p:sp>
        <p:nvSpPr>
          <p:cNvPr id="4" name="Slide Number Placeholder 3">
            <a:extLst>
              <a:ext uri="{FF2B5EF4-FFF2-40B4-BE49-F238E27FC236}">
                <a16:creationId xmlns:a16="http://schemas.microsoft.com/office/drawing/2014/main" id="{2EC440FD-0BD5-0E9F-AB1F-9F78823E9AAA}"/>
              </a:ext>
            </a:extLst>
          </p:cNvPr>
          <p:cNvSpPr>
            <a:spLocks noGrp="1"/>
          </p:cNvSpPr>
          <p:nvPr>
            <p:ph type="sldNum" sz="quarter" idx="12"/>
          </p:nvPr>
        </p:nvSpPr>
        <p:spPr/>
        <p:txBody>
          <a:bodyPr/>
          <a:lstStyle/>
          <a:p>
            <a:fld id="{3ED6CC7B-5059-9042-9C42-A02B59E0CD4C}" type="slidenum">
              <a:rPr lang="en-US" smtClean="0"/>
              <a:t>‹#›</a:t>
            </a:fld>
            <a:endParaRPr lang="en-US"/>
          </a:p>
        </p:txBody>
      </p:sp>
    </p:spTree>
    <p:extLst>
      <p:ext uri="{BB962C8B-B14F-4D97-AF65-F5344CB8AC3E}">
        <p14:creationId xmlns:p14="http://schemas.microsoft.com/office/powerpoint/2010/main" val="30437673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252F2E-438D-1770-C01D-87DB52BB62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B2EA14-82C4-5397-7455-F8DB80751D1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0852C68-70C6-865E-5D8C-54B641761D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4B86A3-77FC-2BEE-0495-1A50CD5EB4DE}"/>
              </a:ext>
            </a:extLst>
          </p:cNvPr>
          <p:cNvSpPr>
            <a:spLocks noGrp="1"/>
          </p:cNvSpPr>
          <p:nvPr>
            <p:ph type="dt" sz="half" idx="10"/>
          </p:nvPr>
        </p:nvSpPr>
        <p:spPr/>
        <p:txBody>
          <a:bodyPr/>
          <a:lstStyle/>
          <a:p>
            <a:fld id="{D3EFDB4D-3DE1-9D46-8DB2-6AA4C1CBA457}" type="datetime1">
              <a:rPr lang="en-US" smtClean="0"/>
              <a:t>2/5/2025</a:t>
            </a:fld>
            <a:endParaRPr lang="en-US"/>
          </a:p>
        </p:txBody>
      </p:sp>
      <p:sp>
        <p:nvSpPr>
          <p:cNvPr id="6" name="Footer Placeholder 5">
            <a:extLst>
              <a:ext uri="{FF2B5EF4-FFF2-40B4-BE49-F238E27FC236}">
                <a16:creationId xmlns:a16="http://schemas.microsoft.com/office/drawing/2014/main" id="{5F306374-E4BE-CF7F-B611-7E8DADFEC9AA}"/>
              </a:ext>
            </a:extLst>
          </p:cNvPr>
          <p:cNvSpPr>
            <a:spLocks noGrp="1"/>
          </p:cNvSpPr>
          <p:nvPr>
            <p:ph type="ftr" sz="quarter" idx="11"/>
          </p:nvPr>
        </p:nvSpPr>
        <p:spPr/>
        <p:txBody>
          <a:bodyPr/>
          <a:lstStyle/>
          <a:p>
            <a:r>
              <a:rPr lang="en-US"/>
              <a:t>DRAFT—NOT FOR DISTRIBUTION</a:t>
            </a:r>
          </a:p>
        </p:txBody>
      </p:sp>
      <p:sp>
        <p:nvSpPr>
          <p:cNvPr id="7" name="Slide Number Placeholder 6">
            <a:extLst>
              <a:ext uri="{FF2B5EF4-FFF2-40B4-BE49-F238E27FC236}">
                <a16:creationId xmlns:a16="http://schemas.microsoft.com/office/drawing/2014/main" id="{045DE138-109E-8701-1B2E-3FC291063BA6}"/>
              </a:ext>
            </a:extLst>
          </p:cNvPr>
          <p:cNvSpPr>
            <a:spLocks noGrp="1"/>
          </p:cNvSpPr>
          <p:nvPr>
            <p:ph type="sldNum" sz="quarter" idx="12"/>
          </p:nvPr>
        </p:nvSpPr>
        <p:spPr/>
        <p:txBody>
          <a:bodyPr/>
          <a:lstStyle/>
          <a:p>
            <a:fld id="{3ED6CC7B-5059-9042-9C42-A02B59E0CD4C}" type="slidenum">
              <a:rPr lang="en-US" smtClean="0"/>
              <a:t>‹#›</a:t>
            </a:fld>
            <a:endParaRPr lang="en-US"/>
          </a:p>
        </p:txBody>
      </p:sp>
    </p:spTree>
    <p:extLst>
      <p:ext uri="{BB962C8B-B14F-4D97-AF65-F5344CB8AC3E}">
        <p14:creationId xmlns:p14="http://schemas.microsoft.com/office/powerpoint/2010/main" val="15676249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1EFF4B-A660-9071-B43B-B6FCC1911A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3E5079-2180-D8D0-DB29-B8BFB7E5A6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676617-3FF4-4FF3-029F-1DC0949CF8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F796A4-97A7-9910-F21B-2A7FE9A0C407}"/>
              </a:ext>
            </a:extLst>
          </p:cNvPr>
          <p:cNvSpPr>
            <a:spLocks noGrp="1"/>
          </p:cNvSpPr>
          <p:nvPr>
            <p:ph type="dt" sz="half" idx="10"/>
          </p:nvPr>
        </p:nvSpPr>
        <p:spPr/>
        <p:txBody>
          <a:bodyPr/>
          <a:lstStyle/>
          <a:p>
            <a:fld id="{36386AD2-F841-7E45-A498-199C02917CAB}" type="datetime1">
              <a:rPr lang="en-US" smtClean="0"/>
              <a:t>2/5/2025</a:t>
            </a:fld>
            <a:endParaRPr lang="en-US"/>
          </a:p>
        </p:txBody>
      </p:sp>
      <p:sp>
        <p:nvSpPr>
          <p:cNvPr id="6" name="Footer Placeholder 5">
            <a:extLst>
              <a:ext uri="{FF2B5EF4-FFF2-40B4-BE49-F238E27FC236}">
                <a16:creationId xmlns:a16="http://schemas.microsoft.com/office/drawing/2014/main" id="{1665F15C-EB7F-C79B-3371-32DA8AE5B12A}"/>
              </a:ext>
            </a:extLst>
          </p:cNvPr>
          <p:cNvSpPr>
            <a:spLocks noGrp="1"/>
          </p:cNvSpPr>
          <p:nvPr>
            <p:ph type="ftr" sz="quarter" idx="11"/>
          </p:nvPr>
        </p:nvSpPr>
        <p:spPr/>
        <p:txBody>
          <a:bodyPr/>
          <a:lstStyle/>
          <a:p>
            <a:r>
              <a:rPr lang="en-US"/>
              <a:t>DRAFT—NOT FOR DISTRIBUTION</a:t>
            </a:r>
          </a:p>
        </p:txBody>
      </p:sp>
      <p:sp>
        <p:nvSpPr>
          <p:cNvPr id="7" name="Slide Number Placeholder 6">
            <a:extLst>
              <a:ext uri="{FF2B5EF4-FFF2-40B4-BE49-F238E27FC236}">
                <a16:creationId xmlns:a16="http://schemas.microsoft.com/office/drawing/2014/main" id="{9F2B3555-849D-2A73-2245-AA46CD1F33E9}"/>
              </a:ext>
            </a:extLst>
          </p:cNvPr>
          <p:cNvSpPr>
            <a:spLocks noGrp="1"/>
          </p:cNvSpPr>
          <p:nvPr>
            <p:ph type="sldNum" sz="quarter" idx="12"/>
          </p:nvPr>
        </p:nvSpPr>
        <p:spPr/>
        <p:txBody>
          <a:bodyPr/>
          <a:lstStyle/>
          <a:p>
            <a:fld id="{3ED6CC7B-5059-9042-9C42-A02B59E0CD4C}" type="slidenum">
              <a:rPr lang="en-US" smtClean="0"/>
              <a:t>‹#›</a:t>
            </a:fld>
            <a:endParaRPr lang="en-US"/>
          </a:p>
        </p:txBody>
      </p:sp>
    </p:spTree>
    <p:extLst>
      <p:ext uri="{BB962C8B-B14F-4D97-AF65-F5344CB8AC3E}">
        <p14:creationId xmlns:p14="http://schemas.microsoft.com/office/powerpoint/2010/main" val="2848809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D1F764-C4F3-D3B1-7A4A-E5382A38B4A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B6FE443-903B-7FE7-98A7-BB83EAD056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03183F-1A05-6D61-3201-E4BEEB434026}"/>
              </a:ext>
            </a:extLst>
          </p:cNvPr>
          <p:cNvSpPr>
            <a:spLocks noGrp="1"/>
          </p:cNvSpPr>
          <p:nvPr>
            <p:ph type="dt" sz="half" idx="10"/>
          </p:nvPr>
        </p:nvSpPr>
        <p:spPr/>
        <p:txBody>
          <a:bodyPr/>
          <a:lstStyle/>
          <a:p>
            <a:fld id="{E564F1C3-FC3D-B34C-ABA1-8776B104BE5A}" type="datetime1">
              <a:rPr lang="en-US" smtClean="0"/>
              <a:t>2/5/2025</a:t>
            </a:fld>
            <a:endParaRPr lang="en-US"/>
          </a:p>
        </p:txBody>
      </p:sp>
      <p:sp>
        <p:nvSpPr>
          <p:cNvPr id="5" name="Footer Placeholder 4">
            <a:extLst>
              <a:ext uri="{FF2B5EF4-FFF2-40B4-BE49-F238E27FC236}">
                <a16:creationId xmlns:a16="http://schemas.microsoft.com/office/drawing/2014/main" id="{F012A650-85EB-04C9-0D32-3686CB8769E4}"/>
              </a:ext>
            </a:extLst>
          </p:cNvPr>
          <p:cNvSpPr>
            <a:spLocks noGrp="1"/>
          </p:cNvSpPr>
          <p:nvPr>
            <p:ph type="ftr" sz="quarter" idx="11"/>
          </p:nvPr>
        </p:nvSpPr>
        <p:spPr/>
        <p:txBody>
          <a:bodyPr/>
          <a:lstStyle/>
          <a:p>
            <a:r>
              <a:rPr lang="en-US"/>
              <a:t>DRAFT—NOT FOR DISTRIBUTION</a:t>
            </a:r>
          </a:p>
        </p:txBody>
      </p:sp>
      <p:sp>
        <p:nvSpPr>
          <p:cNvPr id="6" name="Slide Number Placeholder 5">
            <a:extLst>
              <a:ext uri="{FF2B5EF4-FFF2-40B4-BE49-F238E27FC236}">
                <a16:creationId xmlns:a16="http://schemas.microsoft.com/office/drawing/2014/main" id="{B0EBB58F-1496-3D84-16A7-A2EBBFEDAE19}"/>
              </a:ext>
            </a:extLst>
          </p:cNvPr>
          <p:cNvSpPr>
            <a:spLocks noGrp="1"/>
          </p:cNvSpPr>
          <p:nvPr>
            <p:ph type="sldNum" sz="quarter" idx="12"/>
          </p:nvPr>
        </p:nvSpPr>
        <p:spPr/>
        <p:txBody>
          <a:bodyPr/>
          <a:lstStyle/>
          <a:p>
            <a:fld id="{3ED6CC7B-5059-9042-9C42-A02B59E0CD4C}" type="slidenum">
              <a:rPr lang="en-US" smtClean="0"/>
              <a:t>‹#›</a:t>
            </a:fld>
            <a:endParaRPr lang="en-US"/>
          </a:p>
        </p:txBody>
      </p:sp>
    </p:spTree>
    <p:extLst>
      <p:ext uri="{BB962C8B-B14F-4D97-AF65-F5344CB8AC3E}">
        <p14:creationId xmlns:p14="http://schemas.microsoft.com/office/powerpoint/2010/main" val="12357106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98B2AC-4FB7-22C0-1132-3BB427811AB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AB1F084-87AA-2F0C-2D0E-821594860139}"/>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5A9669-A8E4-CB2C-FF04-308D1F28BEC0}"/>
              </a:ext>
            </a:extLst>
          </p:cNvPr>
          <p:cNvSpPr>
            <a:spLocks noGrp="1"/>
          </p:cNvSpPr>
          <p:nvPr>
            <p:ph type="dt" sz="half" idx="10"/>
          </p:nvPr>
        </p:nvSpPr>
        <p:spPr/>
        <p:txBody>
          <a:bodyPr/>
          <a:lstStyle/>
          <a:p>
            <a:fld id="{82B2FD55-835B-8E45-994C-17CEF839BAC9}" type="datetime1">
              <a:rPr lang="en-US" smtClean="0"/>
              <a:t>2/5/2025</a:t>
            </a:fld>
            <a:endParaRPr lang="en-US"/>
          </a:p>
        </p:txBody>
      </p:sp>
      <p:sp>
        <p:nvSpPr>
          <p:cNvPr id="5" name="Footer Placeholder 4">
            <a:extLst>
              <a:ext uri="{FF2B5EF4-FFF2-40B4-BE49-F238E27FC236}">
                <a16:creationId xmlns:a16="http://schemas.microsoft.com/office/drawing/2014/main" id="{66F4B0A5-8278-C911-80C0-D98C9C718D31}"/>
              </a:ext>
            </a:extLst>
          </p:cNvPr>
          <p:cNvSpPr>
            <a:spLocks noGrp="1"/>
          </p:cNvSpPr>
          <p:nvPr>
            <p:ph type="ftr" sz="quarter" idx="11"/>
          </p:nvPr>
        </p:nvSpPr>
        <p:spPr/>
        <p:txBody>
          <a:bodyPr/>
          <a:lstStyle/>
          <a:p>
            <a:r>
              <a:rPr lang="en-US"/>
              <a:t>DRAFT—NOT FOR DISTRIBUTION</a:t>
            </a:r>
          </a:p>
        </p:txBody>
      </p:sp>
      <p:sp>
        <p:nvSpPr>
          <p:cNvPr id="6" name="Slide Number Placeholder 5">
            <a:extLst>
              <a:ext uri="{FF2B5EF4-FFF2-40B4-BE49-F238E27FC236}">
                <a16:creationId xmlns:a16="http://schemas.microsoft.com/office/drawing/2014/main" id="{5FC4DA98-7A65-1D77-0F68-69E774157E1E}"/>
              </a:ext>
            </a:extLst>
          </p:cNvPr>
          <p:cNvSpPr>
            <a:spLocks noGrp="1"/>
          </p:cNvSpPr>
          <p:nvPr>
            <p:ph type="sldNum" sz="quarter" idx="12"/>
          </p:nvPr>
        </p:nvSpPr>
        <p:spPr/>
        <p:txBody>
          <a:bodyPr/>
          <a:lstStyle/>
          <a:p>
            <a:fld id="{3ED6CC7B-5059-9042-9C42-A02B59E0CD4C}" type="slidenum">
              <a:rPr lang="en-US" smtClean="0"/>
              <a:t>‹#›</a:t>
            </a:fld>
            <a:endParaRPr lang="en-US"/>
          </a:p>
        </p:txBody>
      </p:sp>
    </p:spTree>
    <p:extLst>
      <p:ext uri="{BB962C8B-B14F-4D97-AF65-F5344CB8AC3E}">
        <p14:creationId xmlns:p14="http://schemas.microsoft.com/office/powerpoint/2010/main" val="320440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60312B2-3063-ABEA-200B-C0CB07E7CDED}"/>
              </a:ext>
            </a:extLst>
          </p:cNvPr>
          <p:cNvSpPr/>
          <p:nvPr userDrawn="1"/>
        </p:nvSpPr>
        <p:spPr>
          <a:xfrm>
            <a:off x="0" y="0"/>
            <a:ext cx="7778663" cy="68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 name="Title 1">
            <a:extLst>
              <a:ext uri="{FF2B5EF4-FFF2-40B4-BE49-F238E27FC236}">
                <a16:creationId xmlns:a16="http://schemas.microsoft.com/office/drawing/2014/main" id="{634B7C3E-1C77-2F4E-6584-A74A61B23F1F}"/>
              </a:ext>
            </a:extLst>
          </p:cNvPr>
          <p:cNvSpPr>
            <a:spLocks noGrp="1"/>
          </p:cNvSpPr>
          <p:nvPr>
            <p:ph type="ctrTitle" hasCustomPrompt="1"/>
          </p:nvPr>
        </p:nvSpPr>
        <p:spPr>
          <a:xfrm>
            <a:off x="759914" y="1122363"/>
            <a:ext cx="6292240" cy="789255"/>
          </a:xfrm>
        </p:spPr>
        <p:txBody>
          <a:bodyPr wrap="square" anchor="t" anchorCtr="0">
            <a:spAutoFit/>
          </a:bodyPr>
          <a:lstStyle>
            <a:lvl1pPr algn="l">
              <a:defRPr sz="5000" b="1">
                <a:solidFill>
                  <a:schemeClr val="tx1"/>
                </a:solidFill>
                <a:latin typeface="Arial" panose="020B0604020202020204" pitchFamily="34" charset="0"/>
                <a:cs typeface="Arial" panose="020B0604020202020204" pitchFamily="34" charset="0"/>
              </a:defRPr>
            </a:lvl1pPr>
          </a:lstStyle>
          <a:p>
            <a:r>
              <a:rPr lang="en-US"/>
              <a:t>Presentation Title</a:t>
            </a:r>
          </a:p>
        </p:txBody>
      </p:sp>
      <p:sp>
        <p:nvSpPr>
          <p:cNvPr id="3" name="Subtitle 2">
            <a:extLst>
              <a:ext uri="{FF2B5EF4-FFF2-40B4-BE49-F238E27FC236}">
                <a16:creationId xmlns:a16="http://schemas.microsoft.com/office/drawing/2014/main" id="{F505CD17-6E32-E8CC-78A5-AB2CF595E924}"/>
              </a:ext>
            </a:extLst>
          </p:cNvPr>
          <p:cNvSpPr>
            <a:spLocks noGrp="1"/>
          </p:cNvSpPr>
          <p:nvPr>
            <p:ph type="subTitle" idx="1" hasCustomPrompt="1"/>
          </p:nvPr>
        </p:nvSpPr>
        <p:spPr>
          <a:xfrm>
            <a:off x="759914" y="2351762"/>
            <a:ext cx="6292240" cy="510461"/>
          </a:xfrm>
        </p:spPr>
        <p:txBody>
          <a:bodyPr wrap="square">
            <a:spAutoFit/>
          </a:bodyPr>
          <a:lstStyle>
            <a:lvl1pPr marL="0" indent="0" algn="l">
              <a:buNone/>
              <a:defRPr sz="3000">
                <a:solidFill>
                  <a:schemeClr val="tx1"/>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1" name="Text Placeholder 10">
            <a:extLst>
              <a:ext uri="{FF2B5EF4-FFF2-40B4-BE49-F238E27FC236}">
                <a16:creationId xmlns:a16="http://schemas.microsoft.com/office/drawing/2014/main" id="{2AAB389A-0B1F-D23E-F8DD-EC9F4B760BE1}"/>
              </a:ext>
            </a:extLst>
          </p:cNvPr>
          <p:cNvSpPr>
            <a:spLocks noGrp="1"/>
          </p:cNvSpPr>
          <p:nvPr>
            <p:ph type="body" sz="quarter" idx="10" hasCustomPrompt="1"/>
          </p:nvPr>
        </p:nvSpPr>
        <p:spPr>
          <a:xfrm>
            <a:off x="759913" y="4946383"/>
            <a:ext cx="6274999" cy="774571"/>
          </a:xfrm>
        </p:spPr>
        <p:txBody>
          <a:bodyPr wrap="square">
            <a:spAutoFit/>
          </a:bodyPr>
          <a:lstStyle>
            <a:lvl1pPr marL="0" indent="0">
              <a:buNone/>
              <a:defRPr sz="2000">
                <a:solidFill>
                  <a:schemeClr val="tx1"/>
                </a:solidFill>
                <a:latin typeface="Arial" panose="020B0604020202020204" pitchFamily="34" charset="0"/>
                <a:cs typeface="Arial" panose="020B0604020202020204" pitchFamily="34" charset="0"/>
              </a:defRPr>
            </a:lvl1pPr>
          </a:lstStyle>
          <a:p>
            <a:pPr lvl="0"/>
            <a:r>
              <a:rPr lang="en-US"/>
              <a:t>Presenters:</a:t>
            </a:r>
          </a:p>
          <a:p>
            <a:pPr lvl="0"/>
            <a:r>
              <a:rPr lang="en-US"/>
              <a:t>[Insert Date]</a:t>
            </a:r>
          </a:p>
        </p:txBody>
      </p:sp>
      <p:sp>
        <p:nvSpPr>
          <p:cNvPr id="13" name="Picture Placeholder 12">
            <a:extLst>
              <a:ext uri="{FF2B5EF4-FFF2-40B4-BE49-F238E27FC236}">
                <a16:creationId xmlns:a16="http://schemas.microsoft.com/office/drawing/2014/main" id="{4154020F-0DDC-A8FD-6131-63016E48956B}"/>
              </a:ext>
            </a:extLst>
          </p:cNvPr>
          <p:cNvSpPr>
            <a:spLocks noGrp="1"/>
          </p:cNvSpPr>
          <p:nvPr>
            <p:ph type="pic" sz="quarter" idx="11"/>
          </p:nvPr>
        </p:nvSpPr>
        <p:spPr>
          <a:xfrm>
            <a:off x="7878763" y="0"/>
            <a:ext cx="4313237" cy="6858000"/>
          </a:xfrm>
        </p:spPr>
        <p:txBody>
          <a:bodyPr/>
          <a:lstStyle/>
          <a:p>
            <a:endParaRPr lang="en-US"/>
          </a:p>
        </p:txBody>
      </p:sp>
      <p:cxnSp>
        <p:nvCxnSpPr>
          <p:cNvPr id="16" name="Straight Connector 15">
            <a:extLst>
              <a:ext uri="{FF2B5EF4-FFF2-40B4-BE49-F238E27FC236}">
                <a16:creationId xmlns:a16="http://schemas.microsoft.com/office/drawing/2014/main" id="{9B0F7E9B-E89D-099F-6F7A-F2492283479A}"/>
              </a:ext>
            </a:extLst>
          </p:cNvPr>
          <p:cNvCxnSpPr>
            <a:cxnSpLocks/>
          </p:cNvCxnSpPr>
          <p:nvPr userDrawn="1"/>
        </p:nvCxnSpPr>
        <p:spPr>
          <a:xfrm>
            <a:off x="759913" y="4722312"/>
            <a:ext cx="1169095" cy="0"/>
          </a:xfrm>
          <a:prstGeom prst="line">
            <a:avLst/>
          </a:prstGeom>
          <a:ln w="60325">
            <a:solidFill>
              <a:schemeClr val="tx1">
                <a:lumMod val="75000"/>
                <a:lumOff val="25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93794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3360346-F105-EC31-DBE4-37D87CE26764}"/>
              </a:ext>
            </a:extLst>
          </p:cNvPr>
          <p:cNvSpPr/>
          <p:nvPr userDrawn="1"/>
        </p:nvSpPr>
        <p:spPr>
          <a:xfrm>
            <a:off x="0" y="6152358"/>
            <a:ext cx="12192000" cy="70564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 name="Title 1">
            <a:extLst>
              <a:ext uri="{FF2B5EF4-FFF2-40B4-BE49-F238E27FC236}">
                <a16:creationId xmlns:a16="http://schemas.microsoft.com/office/drawing/2014/main" id="{F8BD5757-7B74-DD0F-28E1-5210D1689D33}"/>
              </a:ext>
            </a:extLst>
          </p:cNvPr>
          <p:cNvSpPr>
            <a:spLocks noGrp="1"/>
          </p:cNvSpPr>
          <p:nvPr>
            <p:ph type="title"/>
          </p:nvPr>
        </p:nvSpPr>
        <p:spPr>
          <a:xfrm>
            <a:off x="838200" y="675085"/>
            <a:ext cx="10515600" cy="705642"/>
          </a:xfrm>
        </p:spPr>
        <p:txBody>
          <a:bodyPr anchor="t" anchorCtr="0">
            <a:spAutoFit/>
          </a:bodyPr>
          <a:lstStyle>
            <a:lvl1pPr>
              <a:defRPr>
                <a:solidFill>
                  <a:schemeClr val="tx1">
                    <a:lumMod val="75000"/>
                    <a:lumOff val="2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B865D-EEE9-BAD0-FA4F-292C92F37816}"/>
              </a:ext>
            </a:extLst>
          </p:cNvPr>
          <p:cNvSpPr>
            <a:spLocks noGrp="1"/>
          </p:cNvSpPr>
          <p:nvPr>
            <p:ph idx="1"/>
          </p:nvPr>
        </p:nvSpPr>
        <p:spPr>
          <a:xfrm>
            <a:off x="838200" y="1825625"/>
            <a:ext cx="10515600" cy="2260619"/>
          </a:xfrm>
        </p:spPr>
        <p:txBody>
          <a:bodyPr anchor="t" anchorCtr="0">
            <a:spAutoFit/>
          </a:bodyPr>
          <a:lstStyle>
            <a:lvl1pPr>
              <a:lnSpc>
                <a:spcPct val="110000"/>
              </a:lnSpc>
              <a:spcAft>
                <a:spcPts val="600"/>
              </a:spcAft>
              <a:buClr>
                <a:schemeClr val="tx1">
                  <a:lumMod val="75000"/>
                  <a:lumOff val="25000"/>
                </a:schemeClr>
              </a:buClr>
              <a:defRPr sz="2400"/>
            </a:lvl1pPr>
            <a:lvl2pPr>
              <a:lnSpc>
                <a:spcPct val="110000"/>
              </a:lnSpc>
              <a:spcAft>
                <a:spcPts val="600"/>
              </a:spcAft>
              <a:buClr>
                <a:schemeClr val="tx1">
                  <a:lumMod val="75000"/>
                  <a:lumOff val="25000"/>
                </a:schemeClr>
              </a:buClr>
              <a:defRPr sz="2200"/>
            </a:lvl2pPr>
            <a:lvl3pPr>
              <a:lnSpc>
                <a:spcPct val="110000"/>
              </a:lnSpc>
              <a:spcAft>
                <a:spcPts val="600"/>
              </a:spcAft>
              <a:buClr>
                <a:schemeClr val="tx1">
                  <a:lumMod val="75000"/>
                  <a:lumOff val="25000"/>
                </a:schemeClr>
              </a:buClr>
              <a:defRPr sz="1800"/>
            </a:lvl3pPr>
            <a:lvl4pPr>
              <a:lnSpc>
                <a:spcPct val="110000"/>
              </a:lnSpc>
              <a:spcAft>
                <a:spcPts val="600"/>
              </a:spcAft>
              <a:buClr>
                <a:schemeClr val="tx1">
                  <a:lumMod val="75000"/>
                  <a:lumOff val="25000"/>
                </a:schemeClr>
              </a:buClr>
              <a:defRPr sz="1600"/>
            </a:lvl4pPr>
            <a:lvl5pPr>
              <a:lnSpc>
                <a:spcPct val="110000"/>
              </a:lnSpc>
              <a:spcAft>
                <a:spcPts val="600"/>
              </a:spcAft>
              <a:buClr>
                <a:schemeClr val="tx1">
                  <a:lumMod val="75000"/>
                  <a:lumOff val="25000"/>
                </a:schemeClr>
              </a:buCl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E69CF21-2929-4489-0E4C-AFBC8DB03C1E}"/>
              </a:ext>
            </a:extLst>
          </p:cNvPr>
          <p:cNvSpPr>
            <a:spLocks noGrp="1"/>
          </p:cNvSpPr>
          <p:nvPr>
            <p:ph type="sldNum" sz="quarter" idx="12"/>
          </p:nvPr>
        </p:nvSpPr>
        <p:spPr/>
        <p:txBody>
          <a:bodyPr/>
          <a:lstStyle>
            <a:lvl1pPr>
              <a:defRPr>
                <a:solidFill>
                  <a:schemeClr val="accent2"/>
                </a:solidFill>
              </a:defRPr>
            </a:lvl1pPr>
          </a:lstStyle>
          <a:p>
            <a:fld id="{3ED6CC7B-5059-9042-9C42-A02B59E0CD4C}" type="slidenum">
              <a:rPr lang="en-US" smtClean="0"/>
              <a:pPr/>
              <a:t>‹#›</a:t>
            </a:fld>
            <a:endParaRPr lang="en-US"/>
          </a:p>
        </p:txBody>
      </p:sp>
      <p:sp>
        <p:nvSpPr>
          <p:cNvPr id="9" name="Footer Placeholder 4">
            <a:extLst>
              <a:ext uri="{FF2B5EF4-FFF2-40B4-BE49-F238E27FC236}">
                <a16:creationId xmlns:a16="http://schemas.microsoft.com/office/drawing/2014/main" id="{C9143396-5029-D137-E2E6-EB88CBE02BAC}"/>
              </a:ext>
            </a:extLst>
          </p:cNvPr>
          <p:cNvSpPr>
            <a:spLocks noGrp="1"/>
          </p:cNvSpPr>
          <p:nvPr>
            <p:ph type="ftr" sz="quarter" idx="11"/>
          </p:nvPr>
        </p:nvSpPr>
        <p:spPr>
          <a:xfrm>
            <a:off x="838200" y="6356350"/>
            <a:ext cx="4114800" cy="365125"/>
          </a:xfrm>
        </p:spPr>
        <p:txBody>
          <a:bodyPr/>
          <a:lstStyle>
            <a:lvl1pPr algn="l">
              <a:defRPr>
                <a:solidFill>
                  <a:schemeClr val="bg1"/>
                </a:solidFill>
              </a:defRPr>
            </a:lvl1pPr>
          </a:lstStyle>
          <a:p>
            <a:r>
              <a:rPr lang="en-US"/>
              <a:t>Placement for footer: Name of Presentation</a:t>
            </a:r>
          </a:p>
        </p:txBody>
      </p:sp>
    </p:spTree>
    <p:extLst>
      <p:ext uri="{BB962C8B-B14F-4D97-AF65-F5344CB8AC3E}">
        <p14:creationId xmlns:p14="http://schemas.microsoft.com/office/powerpoint/2010/main" val="11243302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3360346-F105-EC31-DBE4-37D87CE26764}"/>
              </a:ext>
            </a:extLst>
          </p:cNvPr>
          <p:cNvSpPr/>
          <p:nvPr userDrawn="1"/>
        </p:nvSpPr>
        <p:spPr>
          <a:xfrm>
            <a:off x="0" y="6152358"/>
            <a:ext cx="12192000" cy="70564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 name="Title 1">
            <a:extLst>
              <a:ext uri="{FF2B5EF4-FFF2-40B4-BE49-F238E27FC236}">
                <a16:creationId xmlns:a16="http://schemas.microsoft.com/office/drawing/2014/main" id="{F8BD5757-7B74-DD0F-28E1-5210D1689D33}"/>
              </a:ext>
            </a:extLst>
          </p:cNvPr>
          <p:cNvSpPr>
            <a:spLocks noGrp="1"/>
          </p:cNvSpPr>
          <p:nvPr>
            <p:ph type="title"/>
          </p:nvPr>
        </p:nvSpPr>
        <p:spPr>
          <a:xfrm>
            <a:off x="838200" y="675085"/>
            <a:ext cx="10515600" cy="705642"/>
          </a:xfrm>
        </p:spPr>
        <p:txBody>
          <a:bodyPr anchor="t" anchorCtr="0">
            <a:spAutoFit/>
          </a:bodyPr>
          <a:lstStyle>
            <a:lvl1pPr>
              <a:defRPr>
                <a:solidFill>
                  <a:schemeClr val="tx1">
                    <a:lumMod val="75000"/>
                    <a:lumOff val="2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B865D-EEE9-BAD0-FA4F-292C92F37816}"/>
              </a:ext>
            </a:extLst>
          </p:cNvPr>
          <p:cNvSpPr>
            <a:spLocks noGrp="1"/>
          </p:cNvSpPr>
          <p:nvPr>
            <p:ph idx="1"/>
          </p:nvPr>
        </p:nvSpPr>
        <p:spPr>
          <a:xfrm>
            <a:off x="838200" y="1825625"/>
            <a:ext cx="5620473" cy="467051"/>
          </a:xfrm>
        </p:spPr>
        <p:txBody>
          <a:bodyPr wrap="square" anchor="t" anchorCtr="0">
            <a:spAutoFit/>
          </a:bodyPr>
          <a:lstStyle>
            <a:lvl1pPr marL="0" indent="0">
              <a:lnSpc>
                <a:spcPct val="110000"/>
              </a:lnSpc>
              <a:spcAft>
                <a:spcPts val="600"/>
              </a:spcAft>
              <a:buNone/>
              <a:defRPr sz="2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 name="Picture Placeholder 4">
            <a:extLst>
              <a:ext uri="{FF2B5EF4-FFF2-40B4-BE49-F238E27FC236}">
                <a16:creationId xmlns:a16="http://schemas.microsoft.com/office/drawing/2014/main" id="{FCC00D57-0353-EEFD-A154-A60C41076876}"/>
              </a:ext>
            </a:extLst>
          </p:cNvPr>
          <p:cNvSpPr>
            <a:spLocks noGrp="1"/>
          </p:cNvSpPr>
          <p:nvPr>
            <p:ph type="pic" sz="quarter" idx="13"/>
          </p:nvPr>
        </p:nvSpPr>
        <p:spPr>
          <a:xfrm>
            <a:off x="6643688" y="1828800"/>
            <a:ext cx="4710112" cy="3657600"/>
          </a:xfrm>
        </p:spPr>
        <p:txBody>
          <a:bodyPr/>
          <a:lstStyle/>
          <a:p>
            <a:endParaRPr lang="en-US"/>
          </a:p>
        </p:txBody>
      </p:sp>
      <p:sp>
        <p:nvSpPr>
          <p:cNvPr id="8" name="Date Placeholder 7">
            <a:extLst>
              <a:ext uri="{FF2B5EF4-FFF2-40B4-BE49-F238E27FC236}">
                <a16:creationId xmlns:a16="http://schemas.microsoft.com/office/drawing/2014/main" id="{BBAC02AD-5933-D020-E622-51C388F17A9B}"/>
              </a:ext>
            </a:extLst>
          </p:cNvPr>
          <p:cNvSpPr>
            <a:spLocks noGrp="1"/>
          </p:cNvSpPr>
          <p:nvPr>
            <p:ph type="dt" sz="half" idx="14"/>
          </p:nvPr>
        </p:nvSpPr>
        <p:spPr/>
        <p:txBody>
          <a:bodyPr/>
          <a:lstStyle/>
          <a:p>
            <a:fld id="{5D352106-0F8C-2C43-B6F9-51A621EDC461}" type="datetime1">
              <a:rPr lang="en-US" smtClean="0"/>
              <a:t>2/5/2025</a:t>
            </a:fld>
            <a:endParaRPr lang="en-US"/>
          </a:p>
        </p:txBody>
      </p:sp>
      <p:sp>
        <p:nvSpPr>
          <p:cNvPr id="10" name="Footer Placeholder 9">
            <a:extLst>
              <a:ext uri="{FF2B5EF4-FFF2-40B4-BE49-F238E27FC236}">
                <a16:creationId xmlns:a16="http://schemas.microsoft.com/office/drawing/2014/main" id="{DBC9C032-AF0B-A726-CE05-CA77230C2D39}"/>
              </a:ext>
            </a:extLst>
          </p:cNvPr>
          <p:cNvSpPr>
            <a:spLocks noGrp="1"/>
          </p:cNvSpPr>
          <p:nvPr>
            <p:ph type="ftr" sz="quarter" idx="15"/>
          </p:nvPr>
        </p:nvSpPr>
        <p:spPr/>
        <p:txBody>
          <a:bodyPr/>
          <a:lstStyle/>
          <a:p>
            <a:r>
              <a:rPr lang="en-US"/>
              <a:t>DRAFT—NOT FOR DISTRIBUTION</a:t>
            </a:r>
          </a:p>
        </p:txBody>
      </p:sp>
      <p:sp>
        <p:nvSpPr>
          <p:cNvPr id="11" name="Slide Number Placeholder 10">
            <a:extLst>
              <a:ext uri="{FF2B5EF4-FFF2-40B4-BE49-F238E27FC236}">
                <a16:creationId xmlns:a16="http://schemas.microsoft.com/office/drawing/2014/main" id="{BB7BA9A5-9ACA-ACC7-EBC4-67715EDA14A4}"/>
              </a:ext>
            </a:extLst>
          </p:cNvPr>
          <p:cNvSpPr>
            <a:spLocks noGrp="1"/>
          </p:cNvSpPr>
          <p:nvPr>
            <p:ph type="sldNum" sz="quarter" idx="16"/>
          </p:nvPr>
        </p:nvSpPr>
        <p:spPr/>
        <p:txBody>
          <a:bodyPr/>
          <a:lstStyle/>
          <a:p>
            <a:fld id="{3ED6CC7B-5059-9042-9C42-A02B59E0CD4C}" type="slidenum">
              <a:rPr lang="en-US" smtClean="0"/>
              <a:t>‹#›</a:t>
            </a:fld>
            <a:endParaRPr lang="en-US"/>
          </a:p>
        </p:txBody>
      </p:sp>
    </p:spTree>
    <p:extLst>
      <p:ext uri="{BB962C8B-B14F-4D97-AF65-F5344CB8AC3E}">
        <p14:creationId xmlns:p14="http://schemas.microsoft.com/office/powerpoint/2010/main" val="438554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3360346-F105-EC31-DBE4-37D87CE26764}"/>
              </a:ext>
            </a:extLst>
          </p:cNvPr>
          <p:cNvSpPr/>
          <p:nvPr userDrawn="1"/>
        </p:nvSpPr>
        <p:spPr>
          <a:xfrm>
            <a:off x="0" y="6152358"/>
            <a:ext cx="12192000" cy="70564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 name="Title 1">
            <a:extLst>
              <a:ext uri="{FF2B5EF4-FFF2-40B4-BE49-F238E27FC236}">
                <a16:creationId xmlns:a16="http://schemas.microsoft.com/office/drawing/2014/main" id="{F8BD5757-7B74-DD0F-28E1-5210D1689D33}"/>
              </a:ext>
            </a:extLst>
          </p:cNvPr>
          <p:cNvSpPr>
            <a:spLocks noGrp="1"/>
          </p:cNvSpPr>
          <p:nvPr>
            <p:ph type="title"/>
          </p:nvPr>
        </p:nvSpPr>
        <p:spPr>
          <a:xfrm>
            <a:off x="838200" y="675085"/>
            <a:ext cx="10515600" cy="705642"/>
          </a:xfrm>
        </p:spPr>
        <p:txBody>
          <a:bodyPr anchor="t" anchorCtr="0">
            <a:spAutoFit/>
          </a:bodyPr>
          <a:lstStyle>
            <a:lvl1pPr>
              <a:defRPr>
                <a:solidFill>
                  <a:schemeClr val="tx1">
                    <a:lumMod val="75000"/>
                    <a:lumOff val="25000"/>
                  </a:schemeClr>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B81B865D-EEE9-BAD0-FA4F-292C92F37816}"/>
              </a:ext>
            </a:extLst>
          </p:cNvPr>
          <p:cNvSpPr>
            <a:spLocks noGrp="1"/>
          </p:cNvSpPr>
          <p:nvPr>
            <p:ph idx="1"/>
          </p:nvPr>
        </p:nvSpPr>
        <p:spPr>
          <a:xfrm>
            <a:off x="838200" y="1825625"/>
            <a:ext cx="5620473" cy="2359557"/>
          </a:xfrm>
        </p:spPr>
        <p:txBody>
          <a:bodyPr wrap="square" anchor="t" anchorCtr="0">
            <a:spAutoFit/>
          </a:bodyPr>
          <a:lstStyle>
            <a:lvl1pPr>
              <a:lnSpc>
                <a:spcPct val="110000"/>
              </a:lnSpc>
              <a:spcAft>
                <a:spcPts val="600"/>
              </a:spcAft>
              <a:buClr>
                <a:schemeClr val="tx1">
                  <a:lumMod val="75000"/>
                  <a:lumOff val="25000"/>
                </a:schemeClr>
              </a:buClr>
              <a:defRPr sz="2400"/>
            </a:lvl1pPr>
            <a:lvl2pPr>
              <a:lnSpc>
                <a:spcPct val="110000"/>
              </a:lnSpc>
              <a:spcAft>
                <a:spcPts val="600"/>
              </a:spcAft>
              <a:buClr>
                <a:schemeClr val="tx1">
                  <a:lumMod val="75000"/>
                  <a:lumOff val="25000"/>
                </a:schemeClr>
              </a:buClr>
              <a:defRPr sz="2200"/>
            </a:lvl2pPr>
            <a:lvl3pPr>
              <a:lnSpc>
                <a:spcPct val="110000"/>
              </a:lnSpc>
              <a:spcAft>
                <a:spcPts val="600"/>
              </a:spcAft>
              <a:buClr>
                <a:schemeClr val="tx1">
                  <a:lumMod val="75000"/>
                  <a:lumOff val="25000"/>
                </a:schemeClr>
              </a:buClr>
              <a:defRPr/>
            </a:lvl3pPr>
            <a:lvl4pPr>
              <a:lnSpc>
                <a:spcPct val="110000"/>
              </a:lnSpc>
              <a:spcAft>
                <a:spcPts val="600"/>
              </a:spcAft>
              <a:buClr>
                <a:schemeClr val="tx1">
                  <a:lumMod val="75000"/>
                  <a:lumOff val="25000"/>
                </a:schemeClr>
              </a:buClr>
              <a:defRPr/>
            </a:lvl4pPr>
            <a:lvl5pPr>
              <a:lnSpc>
                <a:spcPct val="110000"/>
              </a:lnSpc>
              <a:spcAft>
                <a:spcPts val="600"/>
              </a:spcAft>
              <a:buClr>
                <a:schemeClr val="tx1">
                  <a:lumMod val="75000"/>
                  <a:lumOff val="25000"/>
                </a:schemeClr>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E69CF21-2929-4489-0E4C-AFBC8DB03C1E}"/>
              </a:ext>
            </a:extLst>
          </p:cNvPr>
          <p:cNvSpPr>
            <a:spLocks noGrp="1"/>
          </p:cNvSpPr>
          <p:nvPr>
            <p:ph type="sldNum" sz="quarter" idx="12"/>
          </p:nvPr>
        </p:nvSpPr>
        <p:spPr/>
        <p:txBody>
          <a:bodyPr/>
          <a:lstStyle>
            <a:lvl1pPr>
              <a:defRPr>
                <a:solidFill>
                  <a:schemeClr val="accent2"/>
                </a:solidFill>
              </a:defRPr>
            </a:lvl1pPr>
          </a:lstStyle>
          <a:p>
            <a:fld id="{3ED6CC7B-5059-9042-9C42-A02B59E0CD4C}" type="slidenum">
              <a:rPr lang="en-US" smtClean="0"/>
              <a:pPr/>
              <a:t>‹#›</a:t>
            </a:fld>
            <a:endParaRPr lang="en-US"/>
          </a:p>
        </p:txBody>
      </p:sp>
      <p:sp>
        <p:nvSpPr>
          <p:cNvPr id="9" name="Footer Placeholder 4">
            <a:extLst>
              <a:ext uri="{FF2B5EF4-FFF2-40B4-BE49-F238E27FC236}">
                <a16:creationId xmlns:a16="http://schemas.microsoft.com/office/drawing/2014/main" id="{C9143396-5029-D137-E2E6-EB88CBE02BAC}"/>
              </a:ext>
            </a:extLst>
          </p:cNvPr>
          <p:cNvSpPr>
            <a:spLocks noGrp="1"/>
          </p:cNvSpPr>
          <p:nvPr>
            <p:ph type="ftr" sz="quarter" idx="11"/>
          </p:nvPr>
        </p:nvSpPr>
        <p:spPr>
          <a:xfrm>
            <a:off x="838200" y="6356350"/>
            <a:ext cx="4114800" cy="365125"/>
          </a:xfrm>
        </p:spPr>
        <p:txBody>
          <a:bodyPr/>
          <a:lstStyle>
            <a:lvl1pPr algn="l">
              <a:defRPr>
                <a:solidFill>
                  <a:schemeClr val="bg1"/>
                </a:solidFill>
              </a:defRPr>
            </a:lvl1pPr>
          </a:lstStyle>
          <a:p>
            <a:r>
              <a:rPr lang="en-US"/>
              <a:t>DRAFT—NOT FOR DISTRIBUTION</a:t>
            </a:r>
          </a:p>
        </p:txBody>
      </p:sp>
      <p:sp>
        <p:nvSpPr>
          <p:cNvPr id="5" name="Picture Placeholder 4">
            <a:extLst>
              <a:ext uri="{FF2B5EF4-FFF2-40B4-BE49-F238E27FC236}">
                <a16:creationId xmlns:a16="http://schemas.microsoft.com/office/drawing/2014/main" id="{FCC00D57-0353-EEFD-A154-A60C41076876}"/>
              </a:ext>
            </a:extLst>
          </p:cNvPr>
          <p:cNvSpPr>
            <a:spLocks noGrp="1"/>
          </p:cNvSpPr>
          <p:nvPr>
            <p:ph type="pic" sz="quarter" idx="13"/>
          </p:nvPr>
        </p:nvSpPr>
        <p:spPr>
          <a:xfrm>
            <a:off x="6643688" y="1828800"/>
            <a:ext cx="4710112" cy="3657600"/>
          </a:xfrm>
        </p:spPr>
        <p:txBody>
          <a:bodyPr/>
          <a:lstStyle/>
          <a:p>
            <a:endParaRPr lang="en-US"/>
          </a:p>
        </p:txBody>
      </p:sp>
    </p:spTree>
    <p:extLst>
      <p:ext uri="{BB962C8B-B14F-4D97-AF65-F5344CB8AC3E}">
        <p14:creationId xmlns:p14="http://schemas.microsoft.com/office/powerpoint/2010/main" val="226421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6B8911-316F-F189-3063-259E16B6CE00}"/>
              </a:ext>
            </a:extLst>
          </p:cNvPr>
          <p:cNvSpPr/>
          <p:nvPr userDrawn="1"/>
        </p:nvSpPr>
        <p:spPr>
          <a:xfrm>
            <a:off x="1" y="0"/>
            <a:ext cx="5066851" cy="6858000"/>
          </a:xfrm>
          <a:prstGeom prst="rect">
            <a:avLst/>
          </a:prstGeom>
          <a:solidFill>
            <a:schemeClr val="tx1">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9" name="Round Same Side Corner Rectangle 18">
            <a:extLst>
              <a:ext uri="{FF2B5EF4-FFF2-40B4-BE49-F238E27FC236}">
                <a16:creationId xmlns:a16="http://schemas.microsoft.com/office/drawing/2014/main" id="{494B4383-5C41-BF85-6CDA-FEC73212356F}"/>
              </a:ext>
            </a:extLst>
          </p:cNvPr>
          <p:cNvSpPr/>
          <p:nvPr userDrawn="1"/>
        </p:nvSpPr>
        <p:spPr>
          <a:xfrm rot="5400000">
            <a:off x="-625374" y="1062317"/>
            <a:ext cx="5984111" cy="4733365"/>
          </a:xfrm>
          <a:prstGeom prst="round2Same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4B7C3E-1C77-2F4E-6584-A74A61B23F1F}"/>
              </a:ext>
            </a:extLst>
          </p:cNvPr>
          <p:cNvSpPr>
            <a:spLocks noGrp="1"/>
          </p:cNvSpPr>
          <p:nvPr>
            <p:ph type="ctrTitle" hasCustomPrompt="1"/>
          </p:nvPr>
        </p:nvSpPr>
        <p:spPr>
          <a:xfrm>
            <a:off x="759914" y="1272833"/>
            <a:ext cx="2929959" cy="1061829"/>
          </a:xfrm>
        </p:spPr>
        <p:txBody>
          <a:bodyPr wrap="square" anchor="t" anchorCtr="0">
            <a:spAutoFit/>
          </a:bodyPr>
          <a:lstStyle>
            <a:lvl1pPr algn="l">
              <a:defRPr sz="3500" b="1">
                <a:solidFill>
                  <a:schemeClr val="bg1"/>
                </a:solidFill>
                <a:latin typeface="Arial" panose="020B0604020202020204" pitchFamily="34" charset="0"/>
                <a:cs typeface="Arial" panose="020B0604020202020204" pitchFamily="34" charset="0"/>
              </a:defRPr>
            </a:lvl1pPr>
          </a:lstStyle>
          <a:p>
            <a:r>
              <a:rPr lang="en-US"/>
              <a:t>Transition Slide Title</a:t>
            </a:r>
          </a:p>
        </p:txBody>
      </p:sp>
      <p:cxnSp>
        <p:nvCxnSpPr>
          <p:cNvPr id="15" name="Straight Connector 14">
            <a:extLst>
              <a:ext uri="{FF2B5EF4-FFF2-40B4-BE49-F238E27FC236}">
                <a16:creationId xmlns:a16="http://schemas.microsoft.com/office/drawing/2014/main" id="{4FC829D8-24B3-F963-68E0-4C67EC8265D5}"/>
              </a:ext>
            </a:extLst>
          </p:cNvPr>
          <p:cNvCxnSpPr>
            <a:cxnSpLocks/>
          </p:cNvCxnSpPr>
          <p:nvPr userDrawn="1"/>
        </p:nvCxnSpPr>
        <p:spPr>
          <a:xfrm>
            <a:off x="759913" y="891091"/>
            <a:ext cx="1169095" cy="0"/>
          </a:xfrm>
          <a:prstGeom prst="line">
            <a:avLst/>
          </a:prstGeom>
          <a:ln w="6032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Date Placeholder 2">
            <a:extLst>
              <a:ext uri="{FF2B5EF4-FFF2-40B4-BE49-F238E27FC236}">
                <a16:creationId xmlns:a16="http://schemas.microsoft.com/office/drawing/2014/main" id="{7E205BEB-A766-7330-FE2A-37771FB74D71}"/>
              </a:ext>
            </a:extLst>
          </p:cNvPr>
          <p:cNvSpPr>
            <a:spLocks noGrp="1"/>
          </p:cNvSpPr>
          <p:nvPr>
            <p:ph type="dt" sz="half" idx="10"/>
          </p:nvPr>
        </p:nvSpPr>
        <p:spPr/>
        <p:txBody>
          <a:bodyPr/>
          <a:lstStyle/>
          <a:p>
            <a:fld id="{5D352106-0F8C-2C43-B6F9-51A621EDC461}" type="datetime1">
              <a:rPr lang="en-US" smtClean="0"/>
              <a:t>2/5/2025</a:t>
            </a:fld>
            <a:endParaRPr lang="en-US"/>
          </a:p>
        </p:txBody>
      </p:sp>
      <p:sp>
        <p:nvSpPr>
          <p:cNvPr id="4" name="Footer Placeholder 3">
            <a:extLst>
              <a:ext uri="{FF2B5EF4-FFF2-40B4-BE49-F238E27FC236}">
                <a16:creationId xmlns:a16="http://schemas.microsoft.com/office/drawing/2014/main" id="{21F38609-8D66-F96A-7452-37B8D9678921}"/>
              </a:ext>
            </a:extLst>
          </p:cNvPr>
          <p:cNvSpPr>
            <a:spLocks noGrp="1"/>
          </p:cNvSpPr>
          <p:nvPr>
            <p:ph type="ftr" sz="quarter" idx="11"/>
          </p:nvPr>
        </p:nvSpPr>
        <p:spPr/>
        <p:txBody>
          <a:bodyPr/>
          <a:lstStyle/>
          <a:p>
            <a:r>
              <a:rPr lang="en-US"/>
              <a:t>DRAFT—NOT FOR DISTRIBUTION</a:t>
            </a:r>
          </a:p>
        </p:txBody>
      </p:sp>
      <p:sp>
        <p:nvSpPr>
          <p:cNvPr id="5" name="Slide Number Placeholder 4">
            <a:extLst>
              <a:ext uri="{FF2B5EF4-FFF2-40B4-BE49-F238E27FC236}">
                <a16:creationId xmlns:a16="http://schemas.microsoft.com/office/drawing/2014/main" id="{72FA832A-77D9-2842-A56E-76A138866F37}"/>
              </a:ext>
            </a:extLst>
          </p:cNvPr>
          <p:cNvSpPr>
            <a:spLocks noGrp="1"/>
          </p:cNvSpPr>
          <p:nvPr>
            <p:ph type="sldNum" sz="quarter" idx="12"/>
          </p:nvPr>
        </p:nvSpPr>
        <p:spPr/>
        <p:txBody>
          <a:bodyPr/>
          <a:lstStyle/>
          <a:p>
            <a:fld id="{3ED6CC7B-5059-9042-9C42-A02B59E0CD4C}" type="slidenum">
              <a:rPr lang="en-US" smtClean="0"/>
              <a:t>‹#›</a:t>
            </a:fld>
            <a:endParaRPr lang="en-US"/>
          </a:p>
        </p:txBody>
      </p:sp>
    </p:spTree>
    <p:extLst>
      <p:ext uri="{BB962C8B-B14F-4D97-AF65-F5344CB8AC3E}">
        <p14:creationId xmlns:p14="http://schemas.microsoft.com/office/powerpoint/2010/main" val="14804218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6B8911-316F-F189-3063-259E16B6CE00}"/>
              </a:ext>
            </a:extLst>
          </p:cNvPr>
          <p:cNvSpPr/>
          <p:nvPr userDrawn="1"/>
        </p:nvSpPr>
        <p:spPr>
          <a:xfrm>
            <a:off x="0" y="0"/>
            <a:ext cx="12192001" cy="6858000"/>
          </a:xfrm>
          <a:prstGeom prst="rect">
            <a:avLst/>
          </a:prstGeom>
          <a:solidFill>
            <a:schemeClr val="tx1">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9" name="Round Same Side Corner Rectangle 18">
            <a:extLst>
              <a:ext uri="{FF2B5EF4-FFF2-40B4-BE49-F238E27FC236}">
                <a16:creationId xmlns:a16="http://schemas.microsoft.com/office/drawing/2014/main" id="{494B4383-5C41-BF85-6CDA-FEC73212356F}"/>
              </a:ext>
            </a:extLst>
          </p:cNvPr>
          <p:cNvSpPr/>
          <p:nvPr userDrawn="1"/>
        </p:nvSpPr>
        <p:spPr>
          <a:xfrm rot="5400000">
            <a:off x="2100803" y="-1695693"/>
            <a:ext cx="5984111" cy="10185725"/>
          </a:xfrm>
          <a:prstGeom prst="round2SameRect">
            <a:avLst/>
          </a:prstGeom>
          <a:solidFill>
            <a:schemeClr val="tx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4B7C3E-1C77-2F4E-6584-A74A61B23F1F}"/>
              </a:ext>
            </a:extLst>
          </p:cNvPr>
          <p:cNvSpPr>
            <a:spLocks noGrp="1"/>
          </p:cNvSpPr>
          <p:nvPr>
            <p:ph type="ctrTitle" hasCustomPrompt="1"/>
          </p:nvPr>
        </p:nvSpPr>
        <p:spPr>
          <a:xfrm>
            <a:off x="759914" y="1272834"/>
            <a:ext cx="6292240" cy="1477328"/>
          </a:xfrm>
        </p:spPr>
        <p:txBody>
          <a:bodyPr wrap="square" anchor="t" anchorCtr="0">
            <a:spAutoFit/>
          </a:bodyPr>
          <a:lstStyle>
            <a:lvl1pPr algn="l">
              <a:defRPr sz="5000" b="1">
                <a:solidFill>
                  <a:schemeClr val="bg1"/>
                </a:solidFill>
                <a:latin typeface="Arial" panose="020B0604020202020204" pitchFamily="34" charset="0"/>
                <a:cs typeface="Arial" panose="020B0604020202020204" pitchFamily="34" charset="0"/>
              </a:defRPr>
            </a:lvl1pPr>
          </a:lstStyle>
          <a:p>
            <a:r>
              <a:rPr lang="en-US"/>
              <a:t>Transition Slide Title</a:t>
            </a:r>
          </a:p>
        </p:txBody>
      </p:sp>
      <p:cxnSp>
        <p:nvCxnSpPr>
          <p:cNvPr id="15" name="Straight Connector 14">
            <a:extLst>
              <a:ext uri="{FF2B5EF4-FFF2-40B4-BE49-F238E27FC236}">
                <a16:creationId xmlns:a16="http://schemas.microsoft.com/office/drawing/2014/main" id="{4FC829D8-24B3-F963-68E0-4C67EC8265D5}"/>
              </a:ext>
            </a:extLst>
          </p:cNvPr>
          <p:cNvCxnSpPr>
            <a:cxnSpLocks/>
          </p:cNvCxnSpPr>
          <p:nvPr userDrawn="1"/>
        </p:nvCxnSpPr>
        <p:spPr>
          <a:xfrm>
            <a:off x="759913" y="891091"/>
            <a:ext cx="1169095" cy="0"/>
          </a:xfrm>
          <a:prstGeom prst="line">
            <a:avLst/>
          </a:prstGeom>
          <a:ln w="6032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Date Placeholder 2">
            <a:extLst>
              <a:ext uri="{FF2B5EF4-FFF2-40B4-BE49-F238E27FC236}">
                <a16:creationId xmlns:a16="http://schemas.microsoft.com/office/drawing/2014/main" id="{7A8EBD43-A3DD-419D-0A90-5CA14CA9F61D}"/>
              </a:ext>
            </a:extLst>
          </p:cNvPr>
          <p:cNvSpPr>
            <a:spLocks noGrp="1"/>
          </p:cNvSpPr>
          <p:nvPr>
            <p:ph type="dt" sz="half" idx="10"/>
          </p:nvPr>
        </p:nvSpPr>
        <p:spPr/>
        <p:txBody>
          <a:bodyPr/>
          <a:lstStyle/>
          <a:p>
            <a:fld id="{5D352106-0F8C-2C43-B6F9-51A621EDC461}" type="datetime1">
              <a:rPr lang="en-US" smtClean="0"/>
              <a:t>2/5/2025</a:t>
            </a:fld>
            <a:endParaRPr lang="en-US"/>
          </a:p>
        </p:txBody>
      </p:sp>
      <p:sp>
        <p:nvSpPr>
          <p:cNvPr id="4" name="Footer Placeholder 3">
            <a:extLst>
              <a:ext uri="{FF2B5EF4-FFF2-40B4-BE49-F238E27FC236}">
                <a16:creationId xmlns:a16="http://schemas.microsoft.com/office/drawing/2014/main" id="{9584C761-0360-2FDD-9C96-D00DE8CAB096}"/>
              </a:ext>
            </a:extLst>
          </p:cNvPr>
          <p:cNvSpPr>
            <a:spLocks noGrp="1"/>
          </p:cNvSpPr>
          <p:nvPr>
            <p:ph type="ftr" sz="quarter" idx="11"/>
          </p:nvPr>
        </p:nvSpPr>
        <p:spPr/>
        <p:txBody>
          <a:bodyPr/>
          <a:lstStyle/>
          <a:p>
            <a:r>
              <a:rPr lang="en-US"/>
              <a:t>DRAFT—NOT FOR DISTRIBUTION</a:t>
            </a:r>
          </a:p>
        </p:txBody>
      </p:sp>
      <p:sp>
        <p:nvSpPr>
          <p:cNvPr id="5" name="Slide Number Placeholder 4">
            <a:extLst>
              <a:ext uri="{FF2B5EF4-FFF2-40B4-BE49-F238E27FC236}">
                <a16:creationId xmlns:a16="http://schemas.microsoft.com/office/drawing/2014/main" id="{98B03E12-3F9C-9315-83EE-FD235E38DFF5}"/>
              </a:ext>
            </a:extLst>
          </p:cNvPr>
          <p:cNvSpPr>
            <a:spLocks noGrp="1"/>
          </p:cNvSpPr>
          <p:nvPr>
            <p:ph type="sldNum" sz="quarter" idx="12"/>
          </p:nvPr>
        </p:nvSpPr>
        <p:spPr/>
        <p:txBody>
          <a:bodyPr/>
          <a:lstStyle/>
          <a:p>
            <a:fld id="{3ED6CC7B-5059-9042-9C42-A02B59E0CD4C}" type="slidenum">
              <a:rPr lang="en-US" smtClean="0"/>
              <a:t>‹#›</a:t>
            </a:fld>
            <a:endParaRPr lang="en-US"/>
          </a:p>
        </p:txBody>
      </p:sp>
    </p:spTree>
    <p:extLst>
      <p:ext uri="{BB962C8B-B14F-4D97-AF65-F5344CB8AC3E}">
        <p14:creationId xmlns:p14="http://schemas.microsoft.com/office/powerpoint/2010/main" val="2093160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46B8911-316F-F189-3063-259E16B6CE00}"/>
              </a:ext>
            </a:extLst>
          </p:cNvPr>
          <p:cNvSpPr/>
          <p:nvPr userDrawn="1"/>
        </p:nvSpPr>
        <p:spPr>
          <a:xfrm>
            <a:off x="0" y="0"/>
            <a:ext cx="12192001" cy="68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19" name="Round Same Side Corner Rectangle 18">
            <a:extLst>
              <a:ext uri="{FF2B5EF4-FFF2-40B4-BE49-F238E27FC236}">
                <a16:creationId xmlns:a16="http://schemas.microsoft.com/office/drawing/2014/main" id="{494B4383-5C41-BF85-6CDA-FEC73212356F}"/>
              </a:ext>
            </a:extLst>
          </p:cNvPr>
          <p:cNvSpPr/>
          <p:nvPr userDrawn="1"/>
        </p:nvSpPr>
        <p:spPr>
          <a:xfrm rot="5400000">
            <a:off x="2100803" y="-1695693"/>
            <a:ext cx="5984111" cy="10185725"/>
          </a:xfrm>
          <a:prstGeom prst="round2SameRect">
            <a:avLst/>
          </a:prstGeom>
          <a:solidFill>
            <a:schemeClr val="accent2"/>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34B7C3E-1C77-2F4E-6584-A74A61B23F1F}"/>
              </a:ext>
            </a:extLst>
          </p:cNvPr>
          <p:cNvSpPr>
            <a:spLocks noGrp="1"/>
          </p:cNvSpPr>
          <p:nvPr>
            <p:ph type="ctrTitle" hasCustomPrompt="1"/>
          </p:nvPr>
        </p:nvSpPr>
        <p:spPr>
          <a:xfrm>
            <a:off x="759914" y="1272834"/>
            <a:ext cx="6292240" cy="1477328"/>
          </a:xfrm>
        </p:spPr>
        <p:txBody>
          <a:bodyPr wrap="square" anchor="t" anchorCtr="0">
            <a:spAutoFit/>
          </a:bodyPr>
          <a:lstStyle>
            <a:lvl1pPr algn="l">
              <a:defRPr sz="5000" b="1">
                <a:solidFill>
                  <a:schemeClr val="tx1"/>
                </a:solidFill>
                <a:latin typeface="Arial" panose="020B0604020202020204" pitchFamily="34" charset="0"/>
                <a:cs typeface="Arial" panose="020B0604020202020204" pitchFamily="34" charset="0"/>
              </a:defRPr>
            </a:lvl1pPr>
          </a:lstStyle>
          <a:p>
            <a:r>
              <a:rPr lang="en-US"/>
              <a:t>Transition Slide Title</a:t>
            </a:r>
          </a:p>
        </p:txBody>
      </p:sp>
      <p:cxnSp>
        <p:nvCxnSpPr>
          <p:cNvPr id="15" name="Straight Connector 14">
            <a:extLst>
              <a:ext uri="{FF2B5EF4-FFF2-40B4-BE49-F238E27FC236}">
                <a16:creationId xmlns:a16="http://schemas.microsoft.com/office/drawing/2014/main" id="{4FC829D8-24B3-F963-68E0-4C67EC8265D5}"/>
              </a:ext>
            </a:extLst>
          </p:cNvPr>
          <p:cNvCxnSpPr>
            <a:cxnSpLocks/>
          </p:cNvCxnSpPr>
          <p:nvPr userDrawn="1"/>
        </p:nvCxnSpPr>
        <p:spPr>
          <a:xfrm>
            <a:off x="759913" y="891091"/>
            <a:ext cx="1169095" cy="0"/>
          </a:xfrm>
          <a:prstGeom prst="line">
            <a:avLst/>
          </a:prstGeom>
          <a:ln w="60325">
            <a:solidFill>
              <a:schemeClr val="tx1">
                <a:lumMod val="90000"/>
                <a:lumOff val="10000"/>
              </a:schemeClr>
            </a:solidFill>
          </a:ln>
        </p:spPr>
        <p:style>
          <a:lnRef idx="2">
            <a:schemeClr val="accent1"/>
          </a:lnRef>
          <a:fillRef idx="0">
            <a:schemeClr val="accent1"/>
          </a:fillRef>
          <a:effectRef idx="1">
            <a:schemeClr val="accent1"/>
          </a:effectRef>
          <a:fontRef idx="minor">
            <a:schemeClr val="tx1"/>
          </a:fontRef>
        </p:style>
      </p:cxnSp>
      <p:sp>
        <p:nvSpPr>
          <p:cNvPr id="3" name="Date Placeholder 2">
            <a:extLst>
              <a:ext uri="{FF2B5EF4-FFF2-40B4-BE49-F238E27FC236}">
                <a16:creationId xmlns:a16="http://schemas.microsoft.com/office/drawing/2014/main" id="{0F1595AF-BA75-0384-04F4-5D383E667CD7}"/>
              </a:ext>
            </a:extLst>
          </p:cNvPr>
          <p:cNvSpPr>
            <a:spLocks noGrp="1"/>
          </p:cNvSpPr>
          <p:nvPr>
            <p:ph type="dt" sz="half" idx="10"/>
          </p:nvPr>
        </p:nvSpPr>
        <p:spPr/>
        <p:txBody>
          <a:bodyPr/>
          <a:lstStyle/>
          <a:p>
            <a:fld id="{5D352106-0F8C-2C43-B6F9-51A621EDC461}" type="datetime1">
              <a:rPr lang="en-US" smtClean="0"/>
              <a:t>2/5/2025</a:t>
            </a:fld>
            <a:endParaRPr lang="en-US"/>
          </a:p>
        </p:txBody>
      </p:sp>
      <p:sp>
        <p:nvSpPr>
          <p:cNvPr id="4" name="Footer Placeholder 3">
            <a:extLst>
              <a:ext uri="{FF2B5EF4-FFF2-40B4-BE49-F238E27FC236}">
                <a16:creationId xmlns:a16="http://schemas.microsoft.com/office/drawing/2014/main" id="{4AEFC676-952C-4564-3B66-FC282E9A0EBB}"/>
              </a:ext>
            </a:extLst>
          </p:cNvPr>
          <p:cNvSpPr>
            <a:spLocks noGrp="1"/>
          </p:cNvSpPr>
          <p:nvPr>
            <p:ph type="ftr" sz="quarter" idx="11"/>
          </p:nvPr>
        </p:nvSpPr>
        <p:spPr/>
        <p:txBody>
          <a:bodyPr/>
          <a:lstStyle/>
          <a:p>
            <a:r>
              <a:rPr lang="en-US"/>
              <a:t>DRAFT—NOT FOR DISTRIBUTION</a:t>
            </a:r>
          </a:p>
        </p:txBody>
      </p:sp>
      <p:sp>
        <p:nvSpPr>
          <p:cNvPr id="5" name="Slide Number Placeholder 4">
            <a:extLst>
              <a:ext uri="{FF2B5EF4-FFF2-40B4-BE49-F238E27FC236}">
                <a16:creationId xmlns:a16="http://schemas.microsoft.com/office/drawing/2014/main" id="{EF4EFF85-C1A9-5661-9C09-264B15DE2428}"/>
              </a:ext>
            </a:extLst>
          </p:cNvPr>
          <p:cNvSpPr>
            <a:spLocks noGrp="1"/>
          </p:cNvSpPr>
          <p:nvPr>
            <p:ph type="sldNum" sz="quarter" idx="12"/>
          </p:nvPr>
        </p:nvSpPr>
        <p:spPr/>
        <p:txBody>
          <a:bodyPr/>
          <a:lstStyle/>
          <a:p>
            <a:fld id="{3ED6CC7B-5059-9042-9C42-A02B59E0CD4C}" type="slidenum">
              <a:rPr lang="en-US" smtClean="0"/>
              <a:t>‹#›</a:t>
            </a:fld>
            <a:endParaRPr lang="en-US"/>
          </a:p>
        </p:txBody>
      </p:sp>
    </p:spTree>
    <p:extLst>
      <p:ext uri="{BB962C8B-B14F-4D97-AF65-F5344CB8AC3E}">
        <p14:creationId xmlns:p14="http://schemas.microsoft.com/office/powerpoint/2010/main" val="5578965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3360346-F105-EC31-DBE4-37D87CE26764}"/>
              </a:ext>
            </a:extLst>
          </p:cNvPr>
          <p:cNvSpPr/>
          <p:nvPr userDrawn="1"/>
        </p:nvSpPr>
        <p:spPr>
          <a:xfrm>
            <a:off x="0" y="6152358"/>
            <a:ext cx="12192000" cy="705642"/>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3600"/>
          </a:p>
        </p:txBody>
      </p:sp>
      <p:sp>
        <p:nvSpPr>
          <p:cNvPr id="2" name="Title 1">
            <a:extLst>
              <a:ext uri="{FF2B5EF4-FFF2-40B4-BE49-F238E27FC236}">
                <a16:creationId xmlns:a16="http://schemas.microsoft.com/office/drawing/2014/main" id="{F8BD5757-7B74-DD0F-28E1-5210D1689D33}"/>
              </a:ext>
            </a:extLst>
          </p:cNvPr>
          <p:cNvSpPr>
            <a:spLocks noGrp="1"/>
          </p:cNvSpPr>
          <p:nvPr>
            <p:ph type="title"/>
          </p:nvPr>
        </p:nvSpPr>
        <p:spPr>
          <a:xfrm>
            <a:off x="838200" y="675085"/>
            <a:ext cx="10515600" cy="705642"/>
          </a:xfrm>
        </p:spPr>
        <p:txBody>
          <a:bodyPr anchor="t" anchorCtr="0">
            <a:spAutoFit/>
          </a:bodyPr>
          <a:lstStyle/>
          <a:p>
            <a:r>
              <a:rPr lang="en-US"/>
              <a:t>Click to edit Master title style</a:t>
            </a:r>
          </a:p>
        </p:txBody>
      </p:sp>
      <p:sp>
        <p:nvSpPr>
          <p:cNvPr id="3" name="Content Placeholder 2">
            <a:extLst>
              <a:ext uri="{FF2B5EF4-FFF2-40B4-BE49-F238E27FC236}">
                <a16:creationId xmlns:a16="http://schemas.microsoft.com/office/drawing/2014/main" id="{B81B865D-EEE9-BAD0-FA4F-292C92F37816}"/>
              </a:ext>
            </a:extLst>
          </p:cNvPr>
          <p:cNvSpPr>
            <a:spLocks noGrp="1"/>
          </p:cNvSpPr>
          <p:nvPr>
            <p:ph idx="1"/>
          </p:nvPr>
        </p:nvSpPr>
        <p:spPr>
          <a:xfrm>
            <a:off x="838200" y="1825625"/>
            <a:ext cx="10515600" cy="1846211"/>
          </a:xfrm>
        </p:spPr>
        <p:txBody>
          <a:bodyPr anchor="t" anchorCtr="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DE69CF21-2929-4489-0E4C-AFBC8DB03C1E}"/>
              </a:ext>
            </a:extLst>
          </p:cNvPr>
          <p:cNvSpPr>
            <a:spLocks noGrp="1"/>
          </p:cNvSpPr>
          <p:nvPr>
            <p:ph type="sldNum" sz="quarter" idx="12"/>
          </p:nvPr>
        </p:nvSpPr>
        <p:spPr/>
        <p:txBody>
          <a:bodyPr/>
          <a:lstStyle>
            <a:lvl1pPr>
              <a:defRPr>
                <a:solidFill>
                  <a:schemeClr val="accent2"/>
                </a:solidFill>
              </a:defRPr>
            </a:lvl1pPr>
          </a:lstStyle>
          <a:p>
            <a:fld id="{3ED6CC7B-5059-9042-9C42-A02B59E0CD4C}" type="slidenum">
              <a:rPr lang="en-US" smtClean="0"/>
              <a:pPr/>
              <a:t>‹#›</a:t>
            </a:fld>
            <a:endParaRPr lang="en-US"/>
          </a:p>
        </p:txBody>
      </p:sp>
      <p:sp>
        <p:nvSpPr>
          <p:cNvPr id="9" name="Footer Placeholder 4">
            <a:extLst>
              <a:ext uri="{FF2B5EF4-FFF2-40B4-BE49-F238E27FC236}">
                <a16:creationId xmlns:a16="http://schemas.microsoft.com/office/drawing/2014/main" id="{C9143396-5029-D137-E2E6-EB88CBE02BAC}"/>
              </a:ext>
            </a:extLst>
          </p:cNvPr>
          <p:cNvSpPr>
            <a:spLocks noGrp="1"/>
          </p:cNvSpPr>
          <p:nvPr>
            <p:ph type="ftr" sz="quarter" idx="11"/>
          </p:nvPr>
        </p:nvSpPr>
        <p:spPr>
          <a:xfrm>
            <a:off x="838200" y="6356350"/>
            <a:ext cx="4114800" cy="365125"/>
          </a:xfrm>
        </p:spPr>
        <p:txBody>
          <a:bodyPr/>
          <a:lstStyle>
            <a:lvl1pPr algn="l">
              <a:defRPr>
                <a:solidFill>
                  <a:schemeClr val="bg1"/>
                </a:solidFill>
              </a:defRPr>
            </a:lvl1pPr>
          </a:lstStyle>
          <a:p>
            <a:r>
              <a:rPr lang="en-US"/>
              <a:t>DRAFT—NOT FOR DISTRIBUTION</a:t>
            </a:r>
          </a:p>
        </p:txBody>
      </p:sp>
    </p:spTree>
    <p:extLst>
      <p:ext uri="{BB962C8B-B14F-4D97-AF65-F5344CB8AC3E}">
        <p14:creationId xmlns:p14="http://schemas.microsoft.com/office/powerpoint/2010/main" val="2974273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32B5C5-90B3-9E8B-50B9-B089B5E454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1136E71-4331-86B2-2E1D-349F87CA38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592D6D-825C-121A-0A02-E5586D9C56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D352106-0F8C-2C43-B6F9-51A621EDC461}" type="datetime1">
              <a:rPr lang="en-US" smtClean="0"/>
              <a:t>2/5/2025</a:t>
            </a:fld>
            <a:endParaRPr lang="en-US"/>
          </a:p>
        </p:txBody>
      </p:sp>
      <p:sp>
        <p:nvSpPr>
          <p:cNvPr id="5" name="Footer Placeholder 4">
            <a:extLst>
              <a:ext uri="{FF2B5EF4-FFF2-40B4-BE49-F238E27FC236}">
                <a16:creationId xmlns:a16="http://schemas.microsoft.com/office/drawing/2014/main" id="{ACE1E773-2410-F099-DD8E-A703C0CEC5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en-US"/>
              <a:t>Placement for footer: Name of Presentation</a:t>
            </a:r>
          </a:p>
        </p:txBody>
      </p:sp>
      <p:sp>
        <p:nvSpPr>
          <p:cNvPr id="6" name="Slide Number Placeholder 5">
            <a:extLst>
              <a:ext uri="{FF2B5EF4-FFF2-40B4-BE49-F238E27FC236}">
                <a16:creationId xmlns:a16="http://schemas.microsoft.com/office/drawing/2014/main" id="{8C326F6B-653B-0A6B-8191-E55B7A7C22E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ED6CC7B-5059-9042-9C42-A02B59E0CD4C}" type="slidenum">
              <a:rPr lang="en-US" smtClean="0"/>
              <a:t>‹#›</a:t>
            </a:fld>
            <a:endParaRPr lang="en-US"/>
          </a:p>
        </p:txBody>
      </p:sp>
    </p:spTree>
    <p:extLst>
      <p:ext uri="{BB962C8B-B14F-4D97-AF65-F5344CB8AC3E}">
        <p14:creationId xmlns:p14="http://schemas.microsoft.com/office/powerpoint/2010/main" val="959557043"/>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65" r:id="rId4"/>
    <p:sldLayoutId id="2147483666" r:id="rId5"/>
    <p:sldLayoutId id="2147483661" r:id="rId6"/>
    <p:sldLayoutId id="2147483667" r:id="rId7"/>
    <p:sldLayoutId id="2147483663" r:id="rId8"/>
    <p:sldLayoutId id="2147483664" r:id="rId9"/>
    <p:sldLayoutId id="2147483651" r:id="rId10"/>
    <p:sldLayoutId id="2147483652" r:id="rId11"/>
    <p:sldLayoutId id="2147483653" r:id="rId12"/>
    <p:sldLayoutId id="2147483654" r:id="rId13"/>
    <p:sldLayoutId id="2147483655" r:id="rId14"/>
    <p:sldLayoutId id="2147483656" r:id="rId15"/>
    <p:sldLayoutId id="2147483657" r:id="rId16"/>
    <p:sldLayoutId id="2147483658" r:id="rId17"/>
    <p:sldLayoutId id="2147483659"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s://journals.lww.com/co-psychiatry/abstract/2017/09000/stigma_and_substance_use_disorders__an.10.aspx"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hyperlink" Target="https://www.samhsa.gov/data/report/2021-nsduh-detailed-table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hyperlink" Target="https://www.ncbi.nlm.nih.gov/books/NBK559647/" TargetMode="External"/><Relationship Id="rId5" Type="http://schemas.openxmlformats.org/officeDocument/2006/relationships/diagramQuickStyle" Target="../diagrams/quickStyle1.xml"/><Relationship Id="rId10" Type="http://schemas.openxmlformats.org/officeDocument/2006/relationships/hyperlink" Target="https://www.healthaffairs.org/doi/full/10.1377/hlthaff.2011.0983" TargetMode="External"/><Relationship Id="rId4" Type="http://schemas.openxmlformats.org/officeDocument/2006/relationships/diagramLayout" Target="../diagrams/layout1.xml"/><Relationship Id="rId9" Type="http://schemas.openxmlformats.org/officeDocument/2006/relationships/hyperlink" Target="https://www.sciencedirect.com/science/article/abs/pii/S0376871619300699?via%3Dihub"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hyperlink" Target="https://nida.nih.gov/nidamed-medical-health-professionals/health-professions-education/words-matter-language-showing-compassion-care-women-infants-families-communities-impacted-substance-use-disorder" TargetMode="External"/><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hyperlink" Target="https://jamanetwork.com/journals/jamanetworkopen/fullarticle/2755304"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hyperlink" Target="https://journals.sagepub.com/doi/10.1080/08897077.2021.1949664" TargetMode="External"/><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2.xml.rels><?xml version="1.0" encoding="UTF-8" standalone="yes"?>
<Relationships xmlns="http://schemas.openxmlformats.org/package/2006/relationships"><Relationship Id="rId3" Type="http://schemas.openxmlformats.org/officeDocument/2006/relationships/hyperlink" Target="https://jamanetwork.com/journals/jama/fullarticle/2799164" TargetMode="External"/><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hyperlink" Target="https://store.samhsa.gov/product/clinical-guidance-treating-pregnant-and-parenting-women-opioid-use-disorder-and-their"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hyperlink" Target="https://sitefinitystorage.blob.core.windows.net/sitefinity-production-blobs/docs/default-source/guidelines/npg-jam-supplement.pdf?sfvrsn=a00a52c2_2" TargetMode="External"/><Relationship Id="rId4" Type="http://schemas.openxmlformats.org/officeDocument/2006/relationships/hyperlink" Target="https://www.ncbi.nlm.nih.gov/books/NBK200701/"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nida.nih.gov/nidamed-medical-health-professionals/health-professions-education/words-matter-language-showing-compassion-care-women-infants-families-communities-impacted-substance-use-disorder" TargetMode="External"/><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hyperlink" Target="https://www.ncbi.nlm.nih.gov/books/NBK200701/&#8203;&#8203;"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hyperlink" Target="https://bmcmedicine.biomedcentral.com/articles/10.1186/s12916-019-1256-2" TargetMode="Externa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s://www.ncbi.nlm.nih.gov/books/NBK589705/" TargetMode="External"/><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image" Target="../media/image27.svg"/><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hyperlink" Target="https://nida.nih.gov/nidamed-medical-health-professionals/health-professions-education/words-matter-language-showing-compassion-care-women-infants-families-communities-impacted-substance-use-disorder"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sciencedirect.com/science/article/abs/pii/S0266613821003181?via%3Dihub"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 Id="rId6" Type="http://schemas.openxmlformats.org/officeDocument/2006/relationships/hyperlink" Target="https://jamanetwork.com/journals/jamanetworkopen/fullarticle/2808081" TargetMode="External"/><Relationship Id="rId5" Type="http://schemas.openxmlformats.org/officeDocument/2006/relationships/hyperlink" Target="https://psychiatryonline.org/doi/10.1176/appi.ajp.2014.14030332" TargetMode="External"/><Relationship Id="rId4" Type="http://schemas.openxmlformats.org/officeDocument/2006/relationships/hyperlink" Target="https://psychiatryonline.org/doi/10.1176/appi.ajp.2012.12010121" TargetMode="Externa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store.samhsa.gov/sites/default/files/sma14-4816.pdf" TargetMode="External"/><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hyperlink" Target="https://ncsacw.acf.hhs.gov/files/preparing-for-your-baby-tipsheet.pdf" TargetMode="External"/><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hyperlink" Target="https://www.samhsa.gov/sites/default/files/virtual-recovery-resources.pdf" TargetMode="External"/><Relationship Id="rId4" Type="http://schemas.openxmlformats.org/officeDocument/2006/relationships/hyperlink" Target="https://store.samhsa.gov/product/healthy-pregnancy-healthy-baby-fact-sheets/sma18-5071" TargetMode="External"/></Relationships>
</file>

<file path=ppt/slides/_rels/slide4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8" Type="http://schemas.openxmlformats.org/officeDocument/2006/relationships/hyperlink" Target="https://www.ncbi.nlm.nih.gov/pmc/articles/PMC10246753/" TargetMode="External"/><Relationship Id="rId13" Type="http://schemas.openxmlformats.org/officeDocument/2006/relationships/hyperlink" Target="https://www.samhsa.gov/sites/default/files/virtual-recovery-resources.pdf" TargetMode="External"/><Relationship Id="rId3" Type="http://schemas.openxmlformats.org/officeDocument/2006/relationships/hyperlink" Target="https://vbhc.dellmed.utexas.edu/courses/course-v1:ut+cn01+2020-21/about" TargetMode="External"/><Relationship Id="rId7" Type="http://schemas.openxmlformats.org/officeDocument/2006/relationships/hyperlink" Target="https://www.ncbi.nlm.nih.gov/books/NBK200701/" TargetMode="External"/><Relationship Id="rId12" Type="http://schemas.openxmlformats.org/officeDocument/2006/relationships/hyperlink" Target="https://store.samhsa.gov/product/healthy-pregnancy-healthy-baby-fact-sheets/sma18-5071"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6" Type="http://schemas.openxmlformats.org/officeDocument/2006/relationships/hyperlink" Target="https://ifwhenhow.org/resources/prenatal-drug-exposure-capta/" TargetMode="External"/><Relationship Id="rId11" Type="http://schemas.openxmlformats.org/officeDocument/2006/relationships/hyperlink" Target="https://ncsacw.acf.hhs.gov/files/preparing-for-your-baby-tipsheet.pdf" TargetMode="External"/><Relationship Id="rId5" Type="http://schemas.openxmlformats.org/officeDocument/2006/relationships/hyperlink" Target="https://nida.nih.gov/research-topics/stigma-discrimination#stigma" TargetMode="External"/><Relationship Id="rId10" Type="http://schemas.openxmlformats.org/officeDocument/2006/relationships/hyperlink" Target="https://harmreduction.org/resource-center/harm-reduction-near-you/" TargetMode="External"/><Relationship Id="rId4" Type="http://schemas.openxmlformats.org/officeDocument/2006/relationships/hyperlink" Target="https://nida.nih.gov/nidamed-medical-health-professionals/health-professions-education/words-matter-language-showing-compassion-care-women-infants-families-communities-impacted-substance-use-disorder" TargetMode="External"/><Relationship Id="rId9" Type="http://schemas.openxmlformats.org/officeDocument/2006/relationships/hyperlink" Target="https://saferbirth.org/wp-content/uploads/U2-FINAL_AIM_Bundle_CPPPSUD.pdf" TargetMode="Externa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hyperlink" Target="https://www.oxfordreference.com/display/10.1093/oi/authority.20111007171501221#:~:text=Originally%20%28in%20the%20late%2016th%20century%29%20a%20mark,associated%20with%20a%20particular%20circumstance%2C%20quality%2C%20or%20person" TargetMode="External"/><Relationship Id="rId2" Type="http://schemas.openxmlformats.org/officeDocument/2006/relationships/notesSlide" Target="../notesSlides/notesSlide47.xml"/><Relationship Id="rId1" Type="http://schemas.openxmlformats.org/officeDocument/2006/relationships/slideLayout" Target="../slideLayouts/slideLayout3.xml"/><Relationship Id="rId6" Type="http://schemas.openxmlformats.org/officeDocument/2006/relationships/hyperlink" Target="https://www.samhsa.gov/data/report/2021-nsduh-detailed-tables" TargetMode="External"/><Relationship Id="rId5" Type="http://schemas.openxmlformats.org/officeDocument/2006/relationships/hyperlink" Target="https://www.ncbi.nlm.nih.gov/books/NBK384924/" TargetMode="External"/><Relationship Id="rId4" Type="http://schemas.openxmlformats.org/officeDocument/2006/relationships/hyperlink" Target="https://journals.lww.com/co-psychiatry/abstract/2017/09000/stigma_and_substance_use_disorders__an.10.aspx"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https://www.sciencedirect.com/science/article/abs/pii/S0376871619300699?via%3Dihub" TargetMode="External"/><Relationship Id="rId2" Type="http://schemas.openxmlformats.org/officeDocument/2006/relationships/notesSlide" Target="../notesSlides/notesSlide48.xml"/><Relationship Id="rId1" Type="http://schemas.openxmlformats.org/officeDocument/2006/relationships/slideLayout" Target="../slideLayouts/slideLayout3.xml"/><Relationship Id="rId6" Type="http://schemas.openxmlformats.org/officeDocument/2006/relationships/hyperlink" Target="https://journals.sagepub.com/doi/10.1080/08897077.2021.1949664" TargetMode="External"/><Relationship Id="rId5" Type="http://schemas.openxmlformats.org/officeDocument/2006/relationships/hyperlink" Target="https://jamanetwork.com/journals/jamanetworkopen/fullarticle/2755304" TargetMode="External"/><Relationship Id="rId4" Type="http://schemas.openxmlformats.org/officeDocument/2006/relationships/hyperlink" Target="https://www.healthaffairs.org/doi/full/10.1377/hlthaff.2011.0983" TargetMode="External"/></Relationships>
</file>

<file path=ppt/slides/_rels/slide49.xml.rels><?xml version="1.0" encoding="UTF-8" standalone="yes"?>
<Relationships xmlns="http://schemas.openxmlformats.org/package/2006/relationships"><Relationship Id="rId8" Type="http://schemas.openxmlformats.org/officeDocument/2006/relationships/hyperlink" Target="https://bmcmedicine.biomedcentral.com/articles/10.1186/s12916-019-1256-2" TargetMode="External"/><Relationship Id="rId3" Type="http://schemas.openxmlformats.org/officeDocument/2006/relationships/hyperlink" Target="https://jamanetwork.com/journals/jama/fullarticle/2799164" TargetMode="External"/><Relationship Id="rId7" Type="http://schemas.openxmlformats.org/officeDocument/2006/relationships/hyperlink" Target="https://www.ncbi.nlm.nih.gov/books/NBK572854/" TargetMode="External"/><Relationship Id="rId2" Type="http://schemas.openxmlformats.org/officeDocument/2006/relationships/hyperlink" Target="https://www.cdc.gov/maternal-mortality/php/data-research/mmrc-2017-2019.html" TargetMode="External"/><Relationship Id="rId1" Type="http://schemas.openxmlformats.org/officeDocument/2006/relationships/slideLayout" Target="../slideLayouts/slideLayout3.xml"/><Relationship Id="rId6" Type="http://schemas.openxmlformats.org/officeDocument/2006/relationships/hyperlink" Target="https://sitefinitystorage.blob.core.windows.net/sitefinity-production-blobs/docs/default-source/guidelines/npg-jam-supplement.pdf?sfvrsn=a00a52c2_2" TargetMode="External"/><Relationship Id="rId5" Type="http://schemas.openxmlformats.org/officeDocument/2006/relationships/hyperlink" Target="https://www.ncbi.nlm.nih.gov/books/NBK200701/" TargetMode="External"/><Relationship Id="rId4" Type="http://schemas.openxmlformats.org/officeDocument/2006/relationships/hyperlink" Target="https://store.samhsa.gov/product/clinical-guidance-treating-pregnant-and-parenting-women-opioid-use-disorder-and-their" TargetMode="External"/><Relationship Id="rId9" Type="http://schemas.openxmlformats.org/officeDocument/2006/relationships/hyperlink" Target="https://www.ncbi.nlm.nih.gov/books/NBK589705/"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8" Type="http://schemas.openxmlformats.org/officeDocument/2006/relationships/hyperlink" Target="https://store.samhsa.gov/sites/default/files/sma14-4816.pdf" TargetMode="External"/><Relationship Id="rId3" Type="http://schemas.openxmlformats.org/officeDocument/2006/relationships/hyperlink" Target="https://psychiatryonline.org/doi/10.1176/appi.ajp.2012.12010121" TargetMode="External"/><Relationship Id="rId7" Type="http://schemas.openxmlformats.org/officeDocument/2006/relationships/hyperlink" Target="https://www.mdpi.com/2076-3425/12/3/366" TargetMode="External"/><Relationship Id="rId2" Type="http://schemas.openxmlformats.org/officeDocument/2006/relationships/hyperlink" Target="https://www.sciencedirect.com/science/article/abs/pii/S0266613821003181?via%3Dihub" TargetMode="External"/><Relationship Id="rId1" Type="http://schemas.openxmlformats.org/officeDocument/2006/relationships/slideLayout" Target="../slideLayouts/slideLayout3.xml"/><Relationship Id="rId6" Type="http://schemas.openxmlformats.org/officeDocument/2006/relationships/hyperlink" Target="https://www.sciencedirect.com/science/article/pii/S2772724623000744?via%3Dihub" TargetMode="External"/><Relationship Id="rId5" Type="http://schemas.openxmlformats.org/officeDocument/2006/relationships/hyperlink" Target="https://jamanetwork.com/journals/jamanetworkopen/fullarticle/2808081" TargetMode="External"/><Relationship Id="rId10" Type="http://schemas.openxmlformats.org/officeDocument/2006/relationships/hyperlink" Target="https://journals.sagepub.com/doi/10.1177/11786329231215037" TargetMode="External"/><Relationship Id="rId4" Type="http://schemas.openxmlformats.org/officeDocument/2006/relationships/hyperlink" Target="https://psychiatryonline.org/doi/10.1176/appi.ajp.2014.14030332" TargetMode="External"/><Relationship Id="rId9" Type="http://schemas.openxmlformats.org/officeDocument/2006/relationships/hyperlink" Target="https://www.tandfonline.com/doi/abs/10.1080/10926771.2013.845279"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oxfordreference.com/display/10.1093/oi/authority.20111007171501221#:~:text=Originally%20%28in%20the%20late%2016th%20century%29%20a%20mark,associated%20with%20a%20particular%20circumstance%2C%20quality%2C%20or%20person"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C627D6-B9AC-9769-A34C-DFE5A0ED2A38}"/>
              </a:ext>
            </a:extLst>
          </p:cNvPr>
          <p:cNvSpPr>
            <a:spLocks noGrp="1"/>
          </p:cNvSpPr>
          <p:nvPr>
            <p:ph type="ctrTitle"/>
          </p:nvPr>
        </p:nvSpPr>
        <p:spPr>
          <a:xfrm>
            <a:off x="759914" y="1047412"/>
            <a:ext cx="6035475" cy="2217082"/>
          </a:xfrm>
        </p:spPr>
        <p:txBody>
          <a:bodyPr/>
          <a:lstStyle/>
          <a:p>
            <a:r>
              <a:rPr lang="en-US" sz="3200"/>
              <a:t>Providing Compassionate Care for Pregnant and Parenting Patients With Substance Use Disorder:</a:t>
            </a:r>
          </a:p>
        </p:txBody>
      </p:sp>
      <p:sp>
        <p:nvSpPr>
          <p:cNvPr id="5" name="Subtitle 4">
            <a:extLst>
              <a:ext uri="{FF2B5EF4-FFF2-40B4-BE49-F238E27FC236}">
                <a16:creationId xmlns:a16="http://schemas.microsoft.com/office/drawing/2014/main" id="{84E9B1AD-F459-D47F-2B19-21535C8B9ADD}"/>
              </a:ext>
            </a:extLst>
          </p:cNvPr>
          <p:cNvSpPr>
            <a:spLocks noGrp="1"/>
          </p:cNvSpPr>
          <p:nvPr>
            <p:ph type="subTitle" idx="1"/>
          </p:nvPr>
        </p:nvSpPr>
        <p:spPr>
          <a:xfrm>
            <a:off x="759913" y="3431271"/>
            <a:ext cx="6641550" cy="480131"/>
          </a:xfrm>
        </p:spPr>
        <p:txBody>
          <a:bodyPr/>
          <a:lstStyle/>
          <a:p>
            <a:r>
              <a:rPr lang="en-US" sz="2800"/>
              <a:t>Reducing Stigma to Improve Outcomes</a:t>
            </a:r>
          </a:p>
        </p:txBody>
      </p:sp>
      <p:sp>
        <p:nvSpPr>
          <p:cNvPr id="6" name="Text Placeholder 5">
            <a:extLst>
              <a:ext uri="{FF2B5EF4-FFF2-40B4-BE49-F238E27FC236}">
                <a16:creationId xmlns:a16="http://schemas.microsoft.com/office/drawing/2014/main" id="{E0CC7FAE-6F9E-9400-C604-E251411843FC}"/>
              </a:ext>
            </a:extLst>
          </p:cNvPr>
          <p:cNvSpPr>
            <a:spLocks noGrp="1"/>
          </p:cNvSpPr>
          <p:nvPr>
            <p:ph type="body" sz="quarter" idx="10"/>
          </p:nvPr>
        </p:nvSpPr>
        <p:spPr>
          <a:xfrm>
            <a:off x="759913" y="4946383"/>
            <a:ext cx="6274999" cy="369332"/>
          </a:xfrm>
        </p:spPr>
        <p:txBody>
          <a:bodyPr/>
          <a:lstStyle/>
          <a:p>
            <a:r>
              <a:rPr lang="en-US"/>
              <a:t>Insert date, location, occasion </a:t>
            </a:r>
          </a:p>
        </p:txBody>
      </p:sp>
      <p:pic>
        <p:nvPicPr>
          <p:cNvPr id="9" name="Picture Placeholder 8" descr="A pregnant person sitting on a hospital bed&#10;&#10;Description automatically generated">
            <a:extLst>
              <a:ext uri="{FF2B5EF4-FFF2-40B4-BE49-F238E27FC236}">
                <a16:creationId xmlns:a16="http://schemas.microsoft.com/office/drawing/2014/main" id="{B62607E6-72DF-AECE-C132-C2FAAB376FF8}"/>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p:blipFill>
        <p:spPr>
          <a:xfrm>
            <a:off x="7878763" y="0"/>
            <a:ext cx="4313237" cy="6858000"/>
          </a:xfrm>
        </p:spPr>
      </p:pic>
      <p:sp>
        <p:nvSpPr>
          <p:cNvPr id="2" name="TextBox 1">
            <a:extLst>
              <a:ext uri="{FF2B5EF4-FFF2-40B4-BE49-F238E27FC236}">
                <a16:creationId xmlns:a16="http://schemas.microsoft.com/office/drawing/2014/main" id="{A3D956B4-68A2-8164-E909-54A00E8922F2}"/>
              </a:ext>
            </a:extLst>
          </p:cNvPr>
          <p:cNvSpPr txBox="1"/>
          <p:nvPr/>
        </p:nvSpPr>
        <p:spPr>
          <a:xfrm>
            <a:off x="758328" y="6147412"/>
            <a:ext cx="702141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solidFill>
                  <a:schemeClr val="bg1"/>
                </a:solidFill>
              </a:rPr>
              <a:t>This project was developed by Karna, LLC and supported by the Centers for Disease Control and Prevention (CDC) as part of a financial</a:t>
            </a:r>
            <a:endParaRPr lang="en-US" sz="800">
              <a:solidFill>
                <a:schemeClr val="bg1"/>
              </a:solidFill>
              <a:cs typeface="Arial"/>
            </a:endParaRPr>
          </a:p>
          <a:p>
            <a:r>
              <a:rPr lang="en-US" sz="800" dirty="0">
                <a:solidFill>
                  <a:schemeClr val="bg1"/>
                </a:solidFill>
              </a:rPr>
              <a:t>assistance award totaling $250,000.00 with 100% percent funded by CDC. The contents reflect the</a:t>
            </a:r>
            <a:endParaRPr lang="en-US" sz="800" dirty="0">
              <a:solidFill>
                <a:schemeClr val="bg1"/>
              </a:solidFill>
              <a:cs typeface="Arial"/>
            </a:endParaRPr>
          </a:p>
          <a:p>
            <a:r>
              <a:rPr lang="en-US" sz="800" dirty="0">
                <a:solidFill>
                  <a:schemeClr val="bg1"/>
                </a:solidFill>
              </a:rPr>
              <a:t>views of the author(s) and do not necessarily represent the official views of, nor an endorsement, by CDC, or the U.S. Government.</a:t>
            </a:r>
            <a:endParaRPr lang="en-US" sz="800" dirty="0">
              <a:solidFill>
                <a:schemeClr val="bg1"/>
              </a:solidFill>
              <a:cs typeface="Arial"/>
            </a:endParaRPr>
          </a:p>
        </p:txBody>
      </p:sp>
    </p:spTree>
    <p:extLst>
      <p:ext uri="{BB962C8B-B14F-4D97-AF65-F5344CB8AC3E}">
        <p14:creationId xmlns:p14="http://schemas.microsoft.com/office/powerpoint/2010/main" val="68810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BEB6A3-7A14-1CE3-C84A-6EA8CF9A3019}"/>
              </a:ext>
            </a:extLst>
          </p:cNvPr>
          <p:cNvSpPr>
            <a:spLocks noGrp="1"/>
          </p:cNvSpPr>
          <p:nvPr>
            <p:ph type="title"/>
          </p:nvPr>
        </p:nvSpPr>
        <p:spPr>
          <a:xfrm>
            <a:off x="838199" y="675085"/>
            <a:ext cx="10945483" cy="701731"/>
          </a:xfrm>
        </p:spPr>
        <p:txBody>
          <a:bodyPr/>
          <a:lstStyle/>
          <a:p>
            <a:r>
              <a:rPr lang="en-US"/>
              <a:t>Manifestations of Stigma</a:t>
            </a:r>
          </a:p>
        </p:txBody>
      </p:sp>
      <p:sp>
        <p:nvSpPr>
          <p:cNvPr id="12" name="Slide Number Placeholder 11">
            <a:extLst>
              <a:ext uri="{FF2B5EF4-FFF2-40B4-BE49-F238E27FC236}">
                <a16:creationId xmlns:a16="http://schemas.microsoft.com/office/drawing/2014/main" id="{1CDB1C4E-61EE-E2D7-2F3C-1640B617529B}"/>
              </a:ext>
            </a:extLst>
          </p:cNvPr>
          <p:cNvSpPr>
            <a:spLocks noGrp="1"/>
          </p:cNvSpPr>
          <p:nvPr>
            <p:ph type="sldNum" sz="quarter" idx="12"/>
          </p:nvPr>
        </p:nvSpPr>
        <p:spPr/>
        <p:txBody>
          <a:bodyPr/>
          <a:lstStyle/>
          <a:p>
            <a:fld id="{3ED6CC7B-5059-9042-9C42-A02B59E0CD4C}" type="slidenum">
              <a:rPr lang="en-US" smtClean="0"/>
              <a:pPr/>
              <a:t>10</a:t>
            </a:fld>
            <a:endParaRPr lang="en-US"/>
          </a:p>
        </p:txBody>
      </p:sp>
      <p:graphicFrame>
        <p:nvGraphicFramePr>
          <p:cNvPr id="3" name="Table 2">
            <a:extLst>
              <a:ext uri="{FF2B5EF4-FFF2-40B4-BE49-F238E27FC236}">
                <a16:creationId xmlns:a16="http://schemas.microsoft.com/office/drawing/2014/main" id="{3F2AA4AD-44C3-CF33-3430-012B9B181F94}"/>
              </a:ext>
            </a:extLst>
          </p:cNvPr>
          <p:cNvGraphicFramePr>
            <a:graphicFrameLocks noGrp="1"/>
          </p:cNvGraphicFramePr>
          <p:nvPr>
            <p:extLst>
              <p:ext uri="{D42A27DB-BD31-4B8C-83A1-F6EECF244321}">
                <p14:modId xmlns:p14="http://schemas.microsoft.com/office/powerpoint/2010/main" val="2373429679"/>
              </p:ext>
            </p:extLst>
          </p:nvPr>
        </p:nvGraphicFramePr>
        <p:xfrm>
          <a:off x="838199" y="1575738"/>
          <a:ext cx="10174358" cy="3931920"/>
        </p:xfrm>
        <a:graphic>
          <a:graphicData uri="http://schemas.openxmlformats.org/drawingml/2006/table">
            <a:tbl>
              <a:tblPr firstRow="1" bandRow="1">
                <a:tableStyleId>{5C22544A-7EE6-4342-B048-85BDC9FD1C3A}</a:tableStyleId>
              </a:tblPr>
              <a:tblGrid>
                <a:gridCol w="5087179">
                  <a:extLst>
                    <a:ext uri="{9D8B030D-6E8A-4147-A177-3AD203B41FA5}">
                      <a16:colId xmlns:a16="http://schemas.microsoft.com/office/drawing/2014/main" val="3525947990"/>
                    </a:ext>
                  </a:extLst>
                </a:gridCol>
                <a:gridCol w="5087179">
                  <a:extLst>
                    <a:ext uri="{9D8B030D-6E8A-4147-A177-3AD203B41FA5}">
                      <a16:colId xmlns:a16="http://schemas.microsoft.com/office/drawing/2014/main" val="166777358"/>
                    </a:ext>
                  </a:extLst>
                </a:gridCol>
              </a:tblGrid>
              <a:tr h="558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b="1">
                          <a:solidFill>
                            <a:schemeClr val="tx1"/>
                          </a:solidFill>
                        </a:rPr>
                        <a:t>Practices</a:t>
                      </a:r>
                    </a:p>
                  </a:txBody>
                  <a:tcPr marL="137160" marR="137160" marT="137160" marB="137160" anchor="ctr"/>
                </a:tc>
                <a:tc>
                  <a:txBody>
                    <a:bodyPr/>
                    <a:lstStyle/>
                    <a:p>
                      <a:pPr algn="ctr"/>
                      <a:r>
                        <a:rPr lang="en-US" sz="2400">
                          <a:solidFill>
                            <a:schemeClr val="tx1"/>
                          </a:solidFill>
                        </a:rPr>
                        <a:t>Experiences</a:t>
                      </a:r>
                    </a:p>
                  </a:txBody>
                  <a:tcPr marL="137160" marR="137160" marT="137160" marB="137160" anchor="ctr"/>
                </a:tc>
                <a:extLst>
                  <a:ext uri="{0D108BD9-81ED-4DB2-BD59-A6C34878D82A}">
                    <a16:rowId xmlns:a16="http://schemas.microsoft.com/office/drawing/2014/main" val="1664963285"/>
                  </a:ext>
                </a:extLst>
              </a:tr>
              <a:tr h="3179142">
                <a:tc>
                  <a:txBody>
                    <a:bodyPr/>
                    <a:lstStyle/>
                    <a:p>
                      <a:pPr marL="342900" lvl="0" indent="-342900">
                        <a:spcAft>
                          <a:spcPts val="1200"/>
                        </a:spcAft>
                        <a:buFont typeface="Arial" panose="020B0604020202020204" pitchFamily="34" charset="0"/>
                        <a:buChar char="•"/>
                      </a:pPr>
                      <a:r>
                        <a:rPr lang="en-US" sz="2400">
                          <a:solidFill>
                            <a:schemeClr val="tx1"/>
                          </a:solidFill>
                        </a:rPr>
                        <a:t>Enactment of stereotypes and prejudices</a:t>
                      </a:r>
                    </a:p>
                    <a:p>
                      <a:pPr marL="342900" lvl="0" indent="-342900">
                        <a:spcAft>
                          <a:spcPts val="1200"/>
                        </a:spcAft>
                        <a:buFont typeface="Arial" panose="020B0604020202020204" pitchFamily="34" charset="0"/>
                        <a:buChar char="•"/>
                      </a:pPr>
                      <a:r>
                        <a:rPr lang="en-US" sz="2400">
                          <a:solidFill>
                            <a:schemeClr val="tx1"/>
                          </a:solidFill>
                        </a:rPr>
                        <a:t>Display of negative judgement or attitude</a:t>
                      </a:r>
                    </a:p>
                    <a:p>
                      <a:pPr marL="342900" lvl="0" indent="-342900">
                        <a:spcAft>
                          <a:spcPts val="1200"/>
                        </a:spcAft>
                        <a:buFont typeface="Arial" panose="020B0604020202020204" pitchFamily="34" charset="0"/>
                        <a:buChar char="•"/>
                      </a:pPr>
                      <a:r>
                        <a:rPr lang="en-US" sz="2400">
                          <a:solidFill>
                            <a:schemeClr val="tx1"/>
                          </a:solidFill>
                        </a:rPr>
                        <a:t>Discrimination</a:t>
                      </a:r>
                    </a:p>
                    <a:p>
                      <a:pPr>
                        <a:spcAft>
                          <a:spcPts val="1200"/>
                        </a:spcAft>
                      </a:pPr>
                      <a:endParaRPr lang="en-US" sz="2400"/>
                    </a:p>
                  </a:txBody>
                  <a:tcPr marL="137160" marR="137160" marT="137160" marB="137160"/>
                </a:tc>
                <a:tc>
                  <a:txBody>
                    <a:bodyPr/>
                    <a:lstStyle/>
                    <a:p>
                      <a:pPr marL="342900" indent="-342900">
                        <a:spcAft>
                          <a:spcPts val="1200"/>
                        </a:spcAft>
                        <a:buFont typeface="Arial" panose="020B0604020202020204" pitchFamily="34" charset="0"/>
                        <a:buChar char="•"/>
                      </a:pPr>
                      <a:r>
                        <a:rPr lang="en-US" sz="2400"/>
                        <a:t>Direct experience/consequences of negative social, medical, or personal judgments</a:t>
                      </a:r>
                      <a:endParaRPr lang="en-US" sz="2400">
                        <a:ea typeface="Calibri"/>
                        <a:cs typeface="Calibri"/>
                      </a:endParaRPr>
                    </a:p>
                    <a:p>
                      <a:pPr marL="342900" indent="-342900">
                        <a:spcAft>
                          <a:spcPts val="1200"/>
                        </a:spcAft>
                        <a:buFont typeface="Arial" panose="020B0604020202020204" pitchFamily="34" charset="0"/>
                        <a:buChar char="•"/>
                      </a:pPr>
                      <a:r>
                        <a:rPr lang="en-US" sz="2400"/>
                        <a:t>Perceived or anticipated negative judgment</a:t>
                      </a:r>
                      <a:endParaRPr lang="en-US" sz="2400">
                        <a:ea typeface="Calibri"/>
                        <a:cs typeface="Calibri"/>
                      </a:endParaRPr>
                    </a:p>
                    <a:p>
                      <a:pPr marL="342900" indent="-342900">
                        <a:spcAft>
                          <a:spcPts val="1200"/>
                        </a:spcAft>
                        <a:buFont typeface="Arial" panose="020B0604020202020204" pitchFamily="34" charset="0"/>
                        <a:buChar char="•"/>
                      </a:pPr>
                      <a:r>
                        <a:rPr lang="en-US" sz="2400"/>
                        <a:t>Internalized stigma</a:t>
                      </a:r>
                      <a:endParaRPr lang="en-US" sz="2400">
                        <a:ea typeface="Calibri"/>
                        <a:cs typeface="Calibri"/>
                      </a:endParaRPr>
                    </a:p>
                    <a:p>
                      <a:pPr marL="342900" indent="-342900">
                        <a:spcAft>
                          <a:spcPts val="1200"/>
                        </a:spcAft>
                        <a:buFont typeface="Arial" panose="020B0604020202020204" pitchFamily="34" charset="0"/>
                        <a:buChar char="•"/>
                      </a:pPr>
                      <a:r>
                        <a:rPr lang="en-US" sz="2400"/>
                        <a:t>Secondary/associated stigma</a:t>
                      </a:r>
                      <a:endParaRPr lang="en-US" sz="2400">
                        <a:solidFill>
                          <a:schemeClr val="tx1"/>
                        </a:solidFill>
                        <a:ea typeface="Calibri"/>
                        <a:cs typeface="Calibri"/>
                      </a:endParaRPr>
                    </a:p>
                  </a:txBody>
                  <a:tcPr marL="137160" marR="137160" marT="137160" marB="137160"/>
                </a:tc>
                <a:extLst>
                  <a:ext uri="{0D108BD9-81ED-4DB2-BD59-A6C34878D82A}">
                    <a16:rowId xmlns:a16="http://schemas.microsoft.com/office/drawing/2014/main" val="1992100694"/>
                  </a:ext>
                </a:extLst>
              </a:tr>
            </a:tbl>
          </a:graphicData>
        </a:graphic>
      </p:graphicFrame>
    </p:spTree>
    <p:extLst>
      <p:ext uri="{BB962C8B-B14F-4D97-AF65-F5344CB8AC3E}">
        <p14:creationId xmlns:p14="http://schemas.microsoft.com/office/powerpoint/2010/main" val="150983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ectangle 52">
            <a:extLst>
              <a:ext uri="{FF2B5EF4-FFF2-40B4-BE49-F238E27FC236}">
                <a16:creationId xmlns:a16="http://schemas.microsoft.com/office/drawing/2014/main" id="{F0C030F4-9037-8C54-54F4-6EA0C6CEFD11}"/>
              </a:ext>
            </a:extLst>
          </p:cNvPr>
          <p:cNvSpPr/>
          <p:nvPr/>
        </p:nvSpPr>
        <p:spPr>
          <a:xfrm>
            <a:off x="744437" y="1535394"/>
            <a:ext cx="4645521" cy="758517"/>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54" name="Rectangle 53">
            <a:extLst>
              <a:ext uri="{FF2B5EF4-FFF2-40B4-BE49-F238E27FC236}">
                <a16:creationId xmlns:a16="http://schemas.microsoft.com/office/drawing/2014/main" id="{2720DF5B-CE6E-772E-7D7E-EAA76FEF05CE}"/>
              </a:ext>
            </a:extLst>
          </p:cNvPr>
          <p:cNvSpPr/>
          <p:nvPr/>
        </p:nvSpPr>
        <p:spPr>
          <a:xfrm>
            <a:off x="6255458" y="1535394"/>
            <a:ext cx="4645521" cy="62998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6" name="Title 5">
            <a:extLst>
              <a:ext uri="{FF2B5EF4-FFF2-40B4-BE49-F238E27FC236}">
                <a16:creationId xmlns:a16="http://schemas.microsoft.com/office/drawing/2014/main" id="{6DBEB6A3-7A14-1CE3-C84A-6EA8CF9A3019}"/>
              </a:ext>
            </a:extLst>
          </p:cNvPr>
          <p:cNvSpPr>
            <a:spLocks noGrp="1"/>
          </p:cNvSpPr>
          <p:nvPr>
            <p:ph type="title"/>
          </p:nvPr>
        </p:nvSpPr>
        <p:spPr>
          <a:xfrm>
            <a:off x="838199" y="675085"/>
            <a:ext cx="10945483" cy="701731"/>
          </a:xfrm>
        </p:spPr>
        <p:txBody>
          <a:bodyPr/>
          <a:lstStyle/>
          <a:p>
            <a:r>
              <a:rPr lang="en-US"/>
              <a:t>Outcomes of Stigma</a:t>
            </a:r>
          </a:p>
        </p:txBody>
      </p:sp>
      <p:sp>
        <p:nvSpPr>
          <p:cNvPr id="12" name="Slide Number Placeholder 11">
            <a:extLst>
              <a:ext uri="{FF2B5EF4-FFF2-40B4-BE49-F238E27FC236}">
                <a16:creationId xmlns:a16="http://schemas.microsoft.com/office/drawing/2014/main" id="{1CDB1C4E-61EE-E2D7-2F3C-1640B617529B}"/>
              </a:ext>
            </a:extLst>
          </p:cNvPr>
          <p:cNvSpPr>
            <a:spLocks noGrp="1"/>
          </p:cNvSpPr>
          <p:nvPr>
            <p:ph type="sldNum" sz="quarter" idx="12"/>
          </p:nvPr>
        </p:nvSpPr>
        <p:spPr/>
        <p:txBody>
          <a:bodyPr/>
          <a:lstStyle/>
          <a:p>
            <a:fld id="{3ED6CC7B-5059-9042-9C42-A02B59E0CD4C}" type="slidenum">
              <a:rPr lang="en-US" smtClean="0"/>
              <a:pPr/>
              <a:t>11</a:t>
            </a:fld>
            <a:endParaRPr lang="en-US"/>
          </a:p>
        </p:txBody>
      </p:sp>
      <p:sp>
        <p:nvSpPr>
          <p:cNvPr id="20" name="TextBox 19">
            <a:extLst>
              <a:ext uri="{FF2B5EF4-FFF2-40B4-BE49-F238E27FC236}">
                <a16:creationId xmlns:a16="http://schemas.microsoft.com/office/drawing/2014/main" id="{EEAC504A-B46C-238D-BB9C-CDCE7736D8AA}"/>
              </a:ext>
            </a:extLst>
          </p:cNvPr>
          <p:cNvSpPr txBox="1"/>
          <p:nvPr/>
        </p:nvSpPr>
        <p:spPr>
          <a:xfrm>
            <a:off x="917329" y="1719575"/>
            <a:ext cx="4291288" cy="369332"/>
          </a:xfrm>
          <a:prstGeom prst="rect">
            <a:avLst/>
          </a:prstGeom>
          <a:noFill/>
        </p:spPr>
        <p:txBody>
          <a:bodyPr wrap="square" lIns="91440" tIns="45720" rIns="91440" bIns="45720" anchor="t">
            <a:spAutoFit/>
          </a:bodyPr>
          <a:lstStyle/>
          <a:p>
            <a:pPr algn="ctr"/>
            <a:r>
              <a:rPr lang="en-US" b="1">
                <a:solidFill>
                  <a:schemeClr val="bg1"/>
                </a:solidFill>
              </a:rPr>
              <a:t>Organizations and Institutions</a:t>
            </a:r>
            <a:endParaRPr lang="en-US" sz="1800" b="1">
              <a:solidFill>
                <a:schemeClr val="bg1"/>
              </a:solidFill>
              <a:cs typeface="Arial"/>
            </a:endParaRPr>
          </a:p>
        </p:txBody>
      </p:sp>
      <p:sp>
        <p:nvSpPr>
          <p:cNvPr id="23" name="Rectangle 22">
            <a:extLst>
              <a:ext uri="{FF2B5EF4-FFF2-40B4-BE49-F238E27FC236}">
                <a16:creationId xmlns:a16="http://schemas.microsoft.com/office/drawing/2014/main" id="{77578E2B-376B-0C50-CCB4-FE1536EC738B}"/>
              </a:ext>
            </a:extLst>
          </p:cNvPr>
          <p:cNvSpPr/>
          <p:nvPr/>
        </p:nvSpPr>
        <p:spPr>
          <a:xfrm>
            <a:off x="744437" y="2376183"/>
            <a:ext cx="4645521" cy="764374"/>
          </a:xfrm>
          <a:prstGeom prst="rect">
            <a:avLst/>
          </a:prstGeom>
          <a:solidFill>
            <a:schemeClr val="tx1">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24" name="Rectangle 23">
            <a:extLst>
              <a:ext uri="{FF2B5EF4-FFF2-40B4-BE49-F238E27FC236}">
                <a16:creationId xmlns:a16="http://schemas.microsoft.com/office/drawing/2014/main" id="{EE625744-2238-609F-5509-3F06B61C17F2}"/>
              </a:ext>
            </a:extLst>
          </p:cNvPr>
          <p:cNvSpPr/>
          <p:nvPr/>
        </p:nvSpPr>
        <p:spPr>
          <a:xfrm>
            <a:off x="749333" y="3199404"/>
            <a:ext cx="4645521" cy="764374"/>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25" name="Rectangle 24">
            <a:extLst>
              <a:ext uri="{FF2B5EF4-FFF2-40B4-BE49-F238E27FC236}">
                <a16:creationId xmlns:a16="http://schemas.microsoft.com/office/drawing/2014/main" id="{4E1661D1-3A3E-F1CA-7558-ED1EF973B484}"/>
              </a:ext>
            </a:extLst>
          </p:cNvPr>
          <p:cNvSpPr/>
          <p:nvPr/>
        </p:nvSpPr>
        <p:spPr>
          <a:xfrm>
            <a:off x="753289" y="4022625"/>
            <a:ext cx="4645521" cy="773554"/>
          </a:xfrm>
          <a:prstGeom prst="rect">
            <a:avLst/>
          </a:prstGeom>
          <a:solidFill>
            <a:schemeClr val="tx1">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a:p>
        </p:txBody>
      </p:sp>
      <p:sp>
        <p:nvSpPr>
          <p:cNvPr id="30" name="TextBox 29">
            <a:extLst>
              <a:ext uri="{FF2B5EF4-FFF2-40B4-BE49-F238E27FC236}">
                <a16:creationId xmlns:a16="http://schemas.microsoft.com/office/drawing/2014/main" id="{A5675D10-8380-773C-4E83-F7CB1F4774F8}"/>
              </a:ext>
            </a:extLst>
          </p:cNvPr>
          <p:cNvSpPr txBox="1"/>
          <p:nvPr/>
        </p:nvSpPr>
        <p:spPr>
          <a:xfrm>
            <a:off x="842055" y="2564522"/>
            <a:ext cx="4646840" cy="369332"/>
          </a:xfrm>
          <a:prstGeom prst="rect">
            <a:avLst/>
          </a:prstGeom>
          <a:noFill/>
        </p:spPr>
        <p:txBody>
          <a:bodyPr wrap="square" lIns="91440" tIns="45720" rIns="91440" bIns="45720" anchor="t">
            <a:spAutoFit/>
          </a:bodyPr>
          <a:lstStyle/>
          <a:p>
            <a:pPr>
              <a:spcAft>
                <a:spcPts val="1200"/>
              </a:spcAft>
            </a:pPr>
            <a:r>
              <a:rPr lang="en-US">
                <a:solidFill>
                  <a:schemeClr val="bg2"/>
                </a:solidFill>
              </a:rPr>
              <a:t>Codification of stereotypes and prejudice</a:t>
            </a:r>
          </a:p>
        </p:txBody>
      </p:sp>
      <p:sp>
        <p:nvSpPr>
          <p:cNvPr id="31" name="TextBox 30">
            <a:extLst>
              <a:ext uri="{FF2B5EF4-FFF2-40B4-BE49-F238E27FC236}">
                <a16:creationId xmlns:a16="http://schemas.microsoft.com/office/drawing/2014/main" id="{019027C1-CEDD-7AE8-D7D2-28271726534B}"/>
              </a:ext>
            </a:extLst>
          </p:cNvPr>
          <p:cNvSpPr txBox="1"/>
          <p:nvPr/>
        </p:nvSpPr>
        <p:spPr>
          <a:xfrm>
            <a:off x="842055" y="3210650"/>
            <a:ext cx="3863795" cy="646331"/>
          </a:xfrm>
          <a:prstGeom prst="rect">
            <a:avLst/>
          </a:prstGeom>
          <a:noFill/>
        </p:spPr>
        <p:txBody>
          <a:bodyPr wrap="square" lIns="91440" tIns="45720" rIns="91440" bIns="45720" anchor="t">
            <a:spAutoFit/>
          </a:bodyPr>
          <a:lstStyle/>
          <a:p>
            <a:pPr>
              <a:spcAft>
                <a:spcPts val="1200"/>
              </a:spcAft>
            </a:pPr>
            <a:r>
              <a:rPr lang="en-US">
                <a:solidFill>
                  <a:schemeClr val="bg1"/>
                </a:solidFill>
              </a:rPr>
              <a:t>Dissemination of negative personal and social judgements</a:t>
            </a:r>
          </a:p>
        </p:txBody>
      </p:sp>
      <p:sp>
        <p:nvSpPr>
          <p:cNvPr id="18" name="TextBox 17">
            <a:extLst>
              <a:ext uri="{FF2B5EF4-FFF2-40B4-BE49-F238E27FC236}">
                <a16:creationId xmlns:a16="http://schemas.microsoft.com/office/drawing/2014/main" id="{DDBD1585-BB30-04B1-5289-236D3F7D5A77}"/>
              </a:ext>
            </a:extLst>
          </p:cNvPr>
          <p:cNvSpPr txBox="1"/>
          <p:nvPr/>
        </p:nvSpPr>
        <p:spPr>
          <a:xfrm>
            <a:off x="842054" y="4182550"/>
            <a:ext cx="3681115" cy="369332"/>
          </a:xfrm>
          <a:prstGeom prst="rect">
            <a:avLst/>
          </a:prstGeom>
          <a:noFill/>
        </p:spPr>
        <p:txBody>
          <a:bodyPr wrap="square" lIns="91440" tIns="45720" rIns="91440" bIns="45720" anchor="t">
            <a:spAutoFit/>
          </a:bodyPr>
          <a:lstStyle/>
          <a:p>
            <a:pPr>
              <a:spcAft>
                <a:spcPts val="1200"/>
              </a:spcAft>
            </a:pPr>
            <a:r>
              <a:rPr lang="en-US">
                <a:solidFill>
                  <a:schemeClr val="bg2">
                    <a:lumMod val="25000"/>
                  </a:schemeClr>
                </a:solidFill>
              </a:rPr>
              <a:t>Acceptance of discrimination</a:t>
            </a:r>
          </a:p>
        </p:txBody>
      </p:sp>
      <p:sp>
        <p:nvSpPr>
          <p:cNvPr id="39" name="Rectangle 38">
            <a:extLst>
              <a:ext uri="{FF2B5EF4-FFF2-40B4-BE49-F238E27FC236}">
                <a16:creationId xmlns:a16="http://schemas.microsoft.com/office/drawing/2014/main" id="{183F3DC8-A83D-1518-24CA-A6475BF32640}"/>
              </a:ext>
            </a:extLst>
          </p:cNvPr>
          <p:cNvSpPr/>
          <p:nvPr/>
        </p:nvSpPr>
        <p:spPr>
          <a:xfrm>
            <a:off x="6255460" y="2229291"/>
            <a:ext cx="4645521" cy="764374"/>
          </a:xfrm>
          <a:prstGeom prst="rect">
            <a:avLst/>
          </a:prstGeom>
          <a:solidFill>
            <a:schemeClr val="tx1">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5913ADF1-E71E-08D8-E773-1FCFABE7C4DB}"/>
              </a:ext>
            </a:extLst>
          </p:cNvPr>
          <p:cNvSpPr/>
          <p:nvPr/>
        </p:nvSpPr>
        <p:spPr>
          <a:xfrm>
            <a:off x="6255460" y="3078733"/>
            <a:ext cx="4645521" cy="764374"/>
          </a:xfrm>
          <a:prstGeom prst="rect">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F4E2240-EFD0-DC3F-0DF5-ACC461FF4A14}"/>
              </a:ext>
            </a:extLst>
          </p:cNvPr>
          <p:cNvSpPr/>
          <p:nvPr/>
        </p:nvSpPr>
        <p:spPr>
          <a:xfrm>
            <a:off x="6255460" y="3945062"/>
            <a:ext cx="4645521" cy="764374"/>
          </a:xfrm>
          <a:prstGeom prst="rect">
            <a:avLst/>
          </a:prstGeom>
          <a:solidFill>
            <a:schemeClr val="tx1">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F69DB9E-9CF3-027A-2674-1D93497D1DF0}"/>
              </a:ext>
            </a:extLst>
          </p:cNvPr>
          <p:cNvSpPr txBox="1"/>
          <p:nvPr/>
        </p:nvSpPr>
        <p:spPr>
          <a:xfrm>
            <a:off x="6445002" y="2328952"/>
            <a:ext cx="3681114" cy="553998"/>
          </a:xfrm>
          <a:prstGeom prst="rect">
            <a:avLst/>
          </a:prstGeom>
          <a:noFill/>
        </p:spPr>
        <p:txBody>
          <a:bodyPr wrap="square">
            <a:spAutoFit/>
          </a:bodyPr>
          <a:lstStyle/>
          <a:p>
            <a:pPr>
              <a:spcAft>
                <a:spcPts val="1200"/>
              </a:spcAft>
            </a:pPr>
            <a:r>
              <a:rPr lang="en-US" sz="1500">
                <a:solidFill>
                  <a:schemeClr val="bg1"/>
                </a:solidFill>
              </a:rPr>
              <a:t>Diminished access to care (e.g., prevention, diagnosis, management)</a:t>
            </a:r>
          </a:p>
        </p:txBody>
      </p:sp>
      <p:sp>
        <p:nvSpPr>
          <p:cNvPr id="43" name="TextBox 42">
            <a:extLst>
              <a:ext uri="{FF2B5EF4-FFF2-40B4-BE49-F238E27FC236}">
                <a16:creationId xmlns:a16="http://schemas.microsoft.com/office/drawing/2014/main" id="{C8B27F5D-F4B4-C7E6-F676-D1ABA99649EF}"/>
              </a:ext>
            </a:extLst>
          </p:cNvPr>
          <p:cNvSpPr txBox="1"/>
          <p:nvPr/>
        </p:nvSpPr>
        <p:spPr>
          <a:xfrm>
            <a:off x="6445001" y="3272988"/>
            <a:ext cx="3681115" cy="369332"/>
          </a:xfrm>
          <a:prstGeom prst="rect">
            <a:avLst/>
          </a:prstGeom>
          <a:noFill/>
        </p:spPr>
        <p:txBody>
          <a:bodyPr wrap="square" lIns="91440" tIns="45720" rIns="91440" bIns="45720" anchor="t">
            <a:spAutoFit/>
          </a:bodyPr>
          <a:lstStyle/>
          <a:p>
            <a:pPr>
              <a:spcAft>
                <a:spcPts val="1200"/>
              </a:spcAft>
            </a:pPr>
            <a:r>
              <a:rPr lang="en-US">
                <a:solidFill>
                  <a:schemeClr val="bg1"/>
                </a:solidFill>
              </a:rPr>
              <a:t>Injustice</a:t>
            </a:r>
          </a:p>
        </p:txBody>
      </p:sp>
      <p:sp>
        <p:nvSpPr>
          <p:cNvPr id="44" name="TextBox 43">
            <a:extLst>
              <a:ext uri="{FF2B5EF4-FFF2-40B4-BE49-F238E27FC236}">
                <a16:creationId xmlns:a16="http://schemas.microsoft.com/office/drawing/2014/main" id="{C213A663-D7E5-5AB1-9DD3-AB009BB18A65}"/>
              </a:ext>
            </a:extLst>
          </p:cNvPr>
          <p:cNvSpPr txBox="1"/>
          <p:nvPr/>
        </p:nvSpPr>
        <p:spPr>
          <a:xfrm>
            <a:off x="6445001" y="4118285"/>
            <a:ext cx="3681115" cy="369332"/>
          </a:xfrm>
          <a:prstGeom prst="rect">
            <a:avLst/>
          </a:prstGeom>
          <a:noFill/>
        </p:spPr>
        <p:txBody>
          <a:bodyPr wrap="square" lIns="91440" tIns="45720" rIns="91440" bIns="45720" anchor="t">
            <a:spAutoFit/>
          </a:bodyPr>
          <a:lstStyle/>
          <a:p>
            <a:pPr>
              <a:spcAft>
                <a:spcPts val="1200"/>
              </a:spcAft>
            </a:pPr>
            <a:r>
              <a:rPr lang="en-US">
                <a:solidFill>
                  <a:schemeClr val="bg2">
                    <a:lumMod val="25000"/>
                  </a:schemeClr>
                </a:solidFill>
              </a:rPr>
              <a:t>Isolation and devaluation</a:t>
            </a:r>
          </a:p>
        </p:txBody>
      </p:sp>
      <p:sp>
        <p:nvSpPr>
          <p:cNvPr id="45" name="Rectangle 44">
            <a:extLst>
              <a:ext uri="{FF2B5EF4-FFF2-40B4-BE49-F238E27FC236}">
                <a16:creationId xmlns:a16="http://schemas.microsoft.com/office/drawing/2014/main" id="{93B78C04-BE45-9624-C72F-56EA208FC451}"/>
              </a:ext>
            </a:extLst>
          </p:cNvPr>
          <p:cNvSpPr/>
          <p:nvPr/>
        </p:nvSpPr>
        <p:spPr>
          <a:xfrm>
            <a:off x="6255460" y="4816599"/>
            <a:ext cx="4645521" cy="764374"/>
          </a:xfrm>
          <a:prstGeom prst="rect">
            <a:avLst/>
          </a:prstGeom>
          <a:solidFill>
            <a:schemeClr val="tx1">
              <a:lumMod val="10000"/>
              <a:lumOff val="90000"/>
            </a:schemeClr>
          </a:solidFill>
          <a:ln w="31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9FD2E668-8BB3-8547-7472-E22D907943EC}"/>
              </a:ext>
            </a:extLst>
          </p:cNvPr>
          <p:cNvSpPr txBox="1"/>
          <p:nvPr/>
        </p:nvSpPr>
        <p:spPr>
          <a:xfrm>
            <a:off x="6490904" y="4989822"/>
            <a:ext cx="4406392" cy="369332"/>
          </a:xfrm>
          <a:prstGeom prst="rect">
            <a:avLst/>
          </a:prstGeom>
          <a:noFill/>
        </p:spPr>
        <p:txBody>
          <a:bodyPr wrap="square" lIns="91440" tIns="45720" rIns="91440" bIns="45720" anchor="t">
            <a:spAutoFit/>
          </a:bodyPr>
          <a:lstStyle/>
          <a:p>
            <a:pPr>
              <a:spcAft>
                <a:spcPts val="1200"/>
              </a:spcAft>
            </a:pPr>
            <a:r>
              <a:rPr lang="en-US">
                <a:solidFill>
                  <a:schemeClr val="bg2">
                    <a:lumMod val="25000"/>
                  </a:schemeClr>
                </a:solidFill>
              </a:rPr>
              <a:t>Decreased resilience and self-efficacy</a:t>
            </a:r>
          </a:p>
        </p:txBody>
      </p:sp>
      <p:sp>
        <p:nvSpPr>
          <p:cNvPr id="47" name="Down Arrow 46">
            <a:extLst>
              <a:ext uri="{FF2B5EF4-FFF2-40B4-BE49-F238E27FC236}">
                <a16:creationId xmlns:a16="http://schemas.microsoft.com/office/drawing/2014/main" id="{AFA0AC3E-C118-E7BD-2E63-69AFC6745E91}"/>
              </a:ext>
            </a:extLst>
          </p:cNvPr>
          <p:cNvSpPr/>
          <p:nvPr/>
        </p:nvSpPr>
        <p:spPr>
          <a:xfrm>
            <a:off x="5102910" y="2543166"/>
            <a:ext cx="269082" cy="394880"/>
          </a:xfrm>
          <a:prstGeom prst="downArrow">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Down Arrow 47">
            <a:extLst>
              <a:ext uri="{FF2B5EF4-FFF2-40B4-BE49-F238E27FC236}">
                <a16:creationId xmlns:a16="http://schemas.microsoft.com/office/drawing/2014/main" id="{076681EC-C98C-E656-4F74-D9B31D9367C4}"/>
              </a:ext>
            </a:extLst>
          </p:cNvPr>
          <p:cNvSpPr/>
          <p:nvPr/>
        </p:nvSpPr>
        <p:spPr>
          <a:xfrm>
            <a:off x="5102910" y="3336926"/>
            <a:ext cx="269082" cy="394880"/>
          </a:xfrm>
          <a:prstGeom prst="downArrow">
            <a:avLst/>
          </a:prstGeom>
          <a:solidFill>
            <a:schemeClr val="tx1">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Down Arrow 49">
            <a:extLst>
              <a:ext uri="{FF2B5EF4-FFF2-40B4-BE49-F238E27FC236}">
                <a16:creationId xmlns:a16="http://schemas.microsoft.com/office/drawing/2014/main" id="{A550D3C6-B369-4F7A-DE38-8265DB3B2B5B}"/>
              </a:ext>
            </a:extLst>
          </p:cNvPr>
          <p:cNvSpPr/>
          <p:nvPr/>
        </p:nvSpPr>
        <p:spPr>
          <a:xfrm>
            <a:off x="10434399" y="2460539"/>
            <a:ext cx="269082" cy="394880"/>
          </a:xfrm>
          <a:prstGeom prst="downArrow">
            <a:avLst/>
          </a:prstGeom>
          <a:solidFill>
            <a:schemeClr val="tx1">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Down Arrow 50">
            <a:extLst>
              <a:ext uri="{FF2B5EF4-FFF2-40B4-BE49-F238E27FC236}">
                <a16:creationId xmlns:a16="http://schemas.microsoft.com/office/drawing/2014/main" id="{0ECD918A-09DF-218A-F729-1B5E6DEE1C47}"/>
              </a:ext>
            </a:extLst>
          </p:cNvPr>
          <p:cNvSpPr/>
          <p:nvPr/>
        </p:nvSpPr>
        <p:spPr>
          <a:xfrm>
            <a:off x="10434399" y="3263480"/>
            <a:ext cx="269082" cy="394880"/>
          </a:xfrm>
          <a:prstGeom prst="downArrow">
            <a:avLst/>
          </a:prstGeom>
          <a:solidFill>
            <a:schemeClr val="tx1">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Down Arrow 51">
            <a:extLst>
              <a:ext uri="{FF2B5EF4-FFF2-40B4-BE49-F238E27FC236}">
                <a16:creationId xmlns:a16="http://schemas.microsoft.com/office/drawing/2014/main" id="{C371AE93-E73C-CEE4-8D88-325E1F758601}"/>
              </a:ext>
            </a:extLst>
          </p:cNvPr>
          <p:cNvSpPr/>
          <p:nvPr/>
        </p:nvSpPr>
        <p:spPr>
          <a:xfrm>
            <a:off x="10434399" y="4150986"/>
            <a:ext cx="269082" cy="394880"/>
          </a:xfrm>
          <a:prstGeom prst="downArrow">
            <a:avLst/>
          </a:prstGeom>
          <a:solidFill>
            <a:schemeClr val="tx1">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Down Arrow 54">
            <a:extLst>
              <a:ext uri="{FF2B5EF4-FFF2-40B4-BE49-F238E27FC236}">
                <a16:creationId xmlns:a16="http://schemas.microsoft.com/office/drawing/2014/main" id="{E10D2456-42DE-F144-B237-F657BD191E13}"/>
              </a:ext>
            </a:extLst>
          </p:cNvPr>
          <p:cNvSpPr/>
          <p:nvPr/>
        </p:nvSpPr>
        <p:spPr>
          <a:xfrm>
            <a:off x="10434399" y="4124091"/>
            <a:ext cx="269082" cy="394880"/>
          </a:xfrm>
          <a:prstGeom prst="downArrow">
            <a:avLst/>
          </a:prstGeom>
          <a:solidFill>
            <a:schemeClr val="tx1">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84D4C23E-5BF4-B09E-6C55-C8D191706F59}"/>
              </a:ext>
            </a:extLst>
          </p:cNvPr>
          <p:cNvSpPr txBox="1"/>
          <p:nvPr/>
        </p:nvSpPr>
        <p:spPr>
          <a:xfrm>
            <a:off x="6493772" y="1678633"/>
            <a:ext cx="4291288" cy="369332"/>
          </a:xfrm>
          <a:prstGeom prst="rect">
            <a:avLst/>
          </a:prstGeom>
          <a:noFill/>
        </p:spPr>
        <p:txBody>
          <a:bodyPr wrap="square" lIns="91440" tIns="45720" rIns="91440" bIns="45720" anchor="t">
            <a:spAutoFit/>
          </a:bodyPr>
          <a:lstStyle/>
          <a:p>
            <a:pPr marL="0" indent="0" algn="ctr">
              <a:buNone/>
            </a:pPr>
            <a:r>
              <a:rPr lang="en-US" b="1">
                <a:solidFill>
                  <a:schemeClr val="bg1"/>
                </a:solidFill>
              </a:rPr>
              <a:t>Affected</a:t>
            </a:r>
            <a:r>
              <a:rPr lang="en-US" sz="1800" b="1">
                <a:solidFill>
                  <a:schemeClr val="bg1"/>
                </a:solidFill>
              </a:rPr>
              <a:t> Populations</a:t>
            </a:r>
          </a:p>
        </p:txBody>
      </p:sp>
    </p:spTree>
    <p:extLst>
      <p:ext uri="{BB962C8B-B14F-4D97-AF65-F5344CB8AC3E}">
        <p14:creationId xmlns:p14="http://schemas.microsoft.com/office/powerpoint/2010/main" val="3328634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6DBEB6A3-7A14-1CE3-C84A-6EA8CF9A3019}"/>
              </a:ext>
            </a:extLst>
          </p:cNvPr>
          <p:cNvSpPr>
            <a:spLocks noGrp="1"/>
          </p:cNvSpPr>
          <p:nvPr>
            <p:ph type="title"/>
          </p:nvPr>
        </p:nvSpPr>
        <p:spPr>
          <a:xfrm>
            <a:off x="640080" y="325369"/>
            <a:ext cx="4368602" cy="1956841"/>
          </a:xfrm>
        </p:spPr>
        <p:txBody>
          <a:bodyPr anchor="b">
            <a:normAutofit/>
          </a:bodyPr>
          <a:lstStyle/>
          <a:p>
            <a:r>
              <a:rPr lang="en-US" sz="3800"/>
              <a:t>Health and Social Impacts </a:t>
            </a:r>
            <a:r>
              <a:rPr lang="en-US" sz="3800" baseline="30000"/>
              <a:t>2, 4</a:t>
            </a:r>
            <a:endParaRPr lang="en-US" sz="3800" baseline="30000">
              <a:cs typeface="Arial"/>
            </a:endParaRPr>
          </a:p>
        </p:txBody>
      </p:sp>
      <p:sp>
        <p:nvSpPr>
          <p:cNvPr id="36"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12">
            <a:extLst>
              <a:ext uri="{FF2B5EF4-FFF2-40B4-BE49-F238E27FC236}">
                <a16:creationId xmlns:a16="http://schemas.microsoft.com/office/drawing/2014/main" id="{A5B3BD3A-2246-CA1C-9088-FC1F0E267863}"/>
              </a:ext>
            </a:extLst>
          </p:cNvPr>
          <p:cNvSpPr>
            <a:spLocks noGrp="1"/>
          </p:cNvSpPr>
          <p:nvPr>
            <p:ph idx="1"/>
          </p:nvPr>
        </p:nvSpPr>
        <p:spPr>
          <a:xfrm>
            <a:off x="640080" y="2872899"/>
            <a:ext cx="4243589" cy="3320668"/>
          </a:xfrm>
        </p:spPr>
        <p:txBody>
          <a:bodyPr>
            <a:normAutofit/>
          </a:bodyPr>
          <a:lstStyle/>
          <a:p>
            <a:r>
              <a:rPr lang="en-US" sz="2200"/>
              <a:t>Increased:</a:t>
            </a:r>
          </a:p>
          <a:p>
            <a:pPr lvl="1">
              <a:buFont typeface="Wingdings" panose="05000000000000000000" pitchFamily="2" charset="2"/>
              <a:buChar char="§"/>
            </a:pPr>
            <a:r>
              <a:rPr lang="en-US" sz="2200"/>
              <a:t>Disease incidence</a:t>
            </a:r>
            <a:endParaRPr lang="en-US" sz="2200">
              <a:ea typeface="Calibri"/>
              <a:cs typeface="Calibri"/>
            </a:endParaRPr>
          </a:p>
          <a:p>
            <a:pPr lvl="1">
              <a:buFont typeface="Wingdings" panose="05000000000000000000" pitchFamily="2" charset="2"/>
              <a:buChar char="§"/>
            </a:pPr>
            <a:r>
              <a:rPr lang="en-US" sz="2200"/>
              <a:t>Morbidity </a:t>
            </a:r>
            <a:endParaRPr lang="en-US" sz="2200">
              <a:ea typeface="Calibri"/>
              <a:cs typeface="Calibri"/>
            </a:endParaRPr>
          </a:p>
          <a:p>
            <a:pPr lvl="1">
              <a:buFont typeface="Wingdings" panose="05000000000000000000" pitchFamily="2" charset="2"/>
              <a:buChar char="§"/>
            </a:pPr>
            <a:r>
              <a:rPr lang="en-US" sz="2200"/>
              <a:t>Mortality</a:t>
            </a:r>
            <a:endParaRPr lang="en-US" sz="2200">
              <a:ea typeface="Calibri"/>
              <a:cs typeface="Calibri"/>
            </a:endParaRPr>
          </a:p>
          <a:p>
            <a:r>
              <a:rPr lang="en-US" sz="2200"/>
              <a:t>Worse quality of life </a:t>
            </a:r>
            <a:endParaRPr lang="en-US" sz="2200">
              <a:ea typeface="Calibri" panose="020F0502020204030204"/>
              <a:cs typeface="Calibri"/>
            </a:endParaRPr>
          </a:p>
          <a:p>
            <a:r>
              <a:rPr lang="en-US" sz="2200"/>
              <a:t>Social exclusion</a:t>
            </a:r>
            <a:endParaRPr lang="en-US" sz="2200">
              <a:ea typeface="Calibri" panose="020F0502020204030204"/>
              <a:cs typeface="Calibri"/>
            </a:endParaRPr>
          </a:p>
        </p:txBody>
      </p:sp>
      <p:pic>
        <p:nvPicPr>
          <p:cNvPr id="5" name="Picture 4">
            <a:extLst>
              <a:ext uri="{FF2B5EF4-FFF2-40B4-BE49-F238E27FC236}">
                <a16:creationId xmlns:a16="http://schemas.microsoft.com/office/drawing/2014/main" id="{0F348536-660B-1C74-589C-2CDEEDEFED4A}"/>
              </a:ext>
            </a:extLst>
          </p:cNvPr>
          <p:cNvPicPr>
            <a:picLocks noChangeAspect="1"/>
          </p:cNvPicPr>
          <p:nvPr/>
        </p:nvPicPr>
        <p:blipFill>
          <a:blip r:embed="rId3"/>
          <a:srcRect l="12386" r="12386"/>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12" name="Slide Number Placeholder 11">
            <a:extLst>
              <a:ext uri="{FF2B5EF4-FFF2-40B4-BE49-F238E27FC236}">
                <a16:creationId xmlns:a16="http://schemas.microsoft.com/office/drawing/2014/main" id="{1CDB1C4E-61EE-E2D7-2F3C-1640B617529B}"/>
              </a:ext>
            </a:extLst>
          </p:cNvPr>
          <p:cNvSpPr>
            <a:spLocks noGrp="1"/>
          </p:cNvSpPr>
          <p:nvPr>
            <p:ph type="sldNum" sz="quarter" idx="12"/>
          </p:nvPr>
        </p:nvSpPr>
        <p:spPr>
          <a:xfrm>
            <a:off x="10439400" y="6356350"/>
            <a:ext cx="914400" cy="365125"/>
          </a:xfrm>
        </p:spPr>
        <p:txBody>
          <a:bodyPr>
            <a:normAutofit/>
          </a:bodyPr>
          <a:lstStyle/>
          <a:p>
            <a:pPr>
              <a:spcAft>
                <a:spcPts val="600"/>
              </a:spcAft>
            </a:pPr>
            <a:fld id="{3ED6CC7B-5059-9042-9C42-A02B59E0CD4C}" type="slidenum">
              <a:rPr lang="en-US">
                <a:solidFill>
                  <a:srgbClr val="FFFFFF"/>
                </a:solidFill>
              </a:rPr>
              <a:pPr>
                <a:spcAft>
                  <a:spcPts val="600"/>
                </a:spcAft>
              </a:pPr>
              <a:t>12</a:t>
            </a:fld>
            <a:endParaRPr lang="en-US">
              <a:solidFill>
                <a:srgbClr val="FFFFFF"/>
              </a:solidFill>
            </a:endParaRPr>
          </a:p>
        </p:txBody>
      </p:sp>
      <p:sp>
        <p:nvSpPr>
          <p:cNvPr id="2" name="TextBox 1">
            <a:extLst>
              <a:ext uri="{FF2B5EF4-FFF2-40B4-BE49-F238E27FC236}">
                <a16:creationId xmlns:a16="http://schemas.microsoft.com/office/drawing/2014/main" id="{F63B352C-28A1-51D7-5A25-67A9A49A6CA9}"/>
              </a:ext>
            </a:extLst>
          </p:cNvPr>
          <p:cNvSpPr txBox="1"/>
          <p:nvPr/>
        </p:nvSpPr>
        <p:spPr>
          <a:xfrm>
            <a:off x="97317" y="6239220"/>
            <a:ext cx="5699391"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a:latin typeface="Calibri"/>
              </a:rPr>
              <a:t>2. Weber A, </a:t>
            </a:r>
            <a:r>
              <a:rPr lang="en-US" sz="700" err="1">
                <a:latin typeface="Calibri"/>
              </a:rPr>
              <a:t>Miskle</a:t>
            </a:r>
            <a:r>
              <a:rPr lang="en-US" sz="700">
                <a:latin typeface="Calibri"/>
              </a:rPr>
              <a:t> B, Lynch A, Arndt S, </a:t>
            </a:r>
            <a:r>
              <a:rPr lang="en-US" sz="700" err="1">
                <a:latin typeface="Calibri"/>
              </a:rPr>
              <a:t>Acion</a:t>
            </a:r>
            <a:r>
              <a:rPr lang="en-US" sz="700">
                <a:latin typeface="Calibri"/>
              </a:rPr>
              <a:t> L. Substance use in pregnancy: identifying stigma and improving care. </a:t>
            </a:r>
            <a:r>
              <a:rPr lang="en-US" sz="700" i="1" err="1">
                <a:latin typeface="Calibri"/>
              </a:rPr>
              <a:t>Subst</a:t>
            </a:r>
            <a:r>
              <a:rPr lang="en-US" sz="700" i="1">
                <a:latin typeface="Calibri"/>
              </a:rPr>
              <a:t> Abuse </a:t>
            </a:r>
            <a:r>
              <a:rPr lang="en-US" sz="700" i="1" err="1">
                <a:latin typeface="Calibri"/>
              </a:rPr>
              <a:t>Rehabil</a:t>
            </a:r>
            <a:r>
              <a:rPr lang="en-US" sz="700">
                <a:latin typeface="Calibri"/>
              </a:rPr>
              <a:t>.     2021;12:105–121. doi:10.2147/SAR.S319180​ ​</a:t>
            </a:r>
          </a:p>
          <a:p>
            <a:r>
              <a:rPr lang="en-US" sz="700">
                <a:latin typeface="Calibri"/>
                <a:cs typeface="Calibri"/>
              </a:rPr>
              <a:t>4. Hatzenbuehler ML, Phelan JC, Link BG. Stigma as a fundamental cause of population health inequalities. Am J Public Health. 2013;103(5):813–821. doi:10.2105/AJPH.2012.301069</a:t>
            </a:r>
            <a:endParaRPr lang="en-US" sz="700">
              <a:latin typeface="Calibri"/>
              <a:ea typeface="+mn-lt"/>
              <a:cs typeface="Calibri"/>
            </a:endParaRPr>
          </a:p>
        </p:txBody>
      </p:sp>
    </p:spTree>
    <p:extLst>
      <p:ext uri="{BB962C8B-B14F-4D97-AF65-F5344CB8AC3E}">
        <p14:creationId xmlns:p14="http://schemas.microsoft.com/office/powerpoint/2010/main" val="1307608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BEB6A3-7A14-1CE3-C84A-6EA8CF9A3019}"/>
              </a:ext>
            </a:extLst>
          </p:cNvPr>
          <p:cNvSpPr>
            <a:spLocks noGrp="1"/>
          </p:cNvSpPr>
          <p:nvPr>
            <p:ph type="ctrTitle"/>
          </p:nvPr>
        </p:nvSpPr>
        <p:spPr>
          <a:xfrm>
            <a:off x="759914" y="1272833"/>
            <a:ext cx="3148057" cy="1339738"/>
          </a:xfrm>
        </p:spPr>
        <p:txBody>
          <a:bodyPr anchor="b">
            <a:normAutofit fontScale="90000"/>
          </a:bodyPr>
          <a:lstStyle/>
          <a:p>
            <a:r>
              <a:rPr lang="en-US" sz="4000">
                <a:solidFill>
                  <a:srgbClr val="FFFFFF"/>
                </a:solidFill>
              </a:rPr>
              <a:t>Ana R. and Stigma Part 1</a:t>
            </a:r>
          </a:p>
        </p:txBody>
      </p:sp>
      <p:sp>
        <p:nvSpPr>
          <p:cNvPr id="13" name="Content Placeholder 12">
            <a:extLst>
              <a:ext uri="{FF2B5EF4-FFF2-40B4-BE49-F238E27FC236}">
                <a16:creationId xmlns:a16="http://schemas.microsoft.com/office/drawing/2014/main" id="{A5B3BD3A-2246-CA1C-9088-FC1F0E267863}"/>
              </a:ext>
            </a:extLst>
          </p:cNvPr>
          <p:cNvSpPr>
            <a:spLocks noGrp="1"/>
          </p:cNvSpPr>
          <p:nvPr>
            <p:ph idx="4294967295"/>
          </p:nvPr>
        </p:nvSpPr>
        <p:spPr>
          <a:xfrm>
            <a:off x="5573486" y="649288"/>
            <a:ext cx="6335486" cy="5546725"/>
          </a:xfrm>
        </p:spPr>
        <p:txBody>
          <a:bodyPr anchor="ctr">
            <a:normAutofit lnSpcReduction="10000"/>
          </a:bodyPr>
          <a:lstStyle/>
          <a:p>
            <a:pPr marL="0" indent="0">
              <a:spcAft>
                <a:spcPts val="600"/>
              </a:spcAft>
              <a:buNone/>
            </a:pPr>
            <a:r>
              <a:rPr lang="en-US" sz="2000" dirty="0"/>
              <a:t>Ana: 26 </a:t>
            </a:r>
            <a:r>
              <a:rPr lang="en-US" sz="2000" dirty="0" err="1"/>
              <a:t>y.o</a:t>
            </a:r>
            <a:r>
              <a:rPr lang="en-US" sz="2000" dirty="0"/>
              <a:t>. first pregnancy, with an estimated gestational age of 24 weeks, based on sure last menstrual period, who presents for an initial prenatal visit</a:t>
            </a:r>
            <a:endParaRPr lang="en-US" sz="2000" dirty="0">
              <a:cs typeface="Arial"/>
            </a:endParaRPr>
          </a:p>
          <a:p>
            <a:pPr marL="0" indent="0">
              <a:spcAft>
                <a:spcPts val="600"/>
              </a:spcAft>
              <a:buNone/>
            </a:pPr>
            <a:r>
              <a:rPr lang="en-US" sz="2000" dirty="0"/>
              <a:t>Past Medical History: Opioid use disorder x 6 years, motor vehicle collision 7 years ago</a:t>
            </a:r>
            <a:endParaRPr lang="en-US" sz="2000" dirty="0">
              <a:cs typeface="Arial"/>
            </a:endParaRPr>
          </a:p>
          <a:p>
            <a:pPr marL="0" indent="0">
              <a:spcAft>
                <a:spcPts val="600"/>
              </a:spcAft>
              <a:buNone/>
            </a:pPr>
            <a:r>
              <a:rPr lang="en-US" sz="2000" dirty="0"/>
              <a:t>Substance Use History: Initially misused prescription opioid analgesics prescribed after motor vehicle collision; began using heroin by insufflation when she could no longer get prescription opioids </a:t>
            </a:r>
            <a:endParaRPr lang="en-US" sz="2000" dirty="0">
              <a:cs typeface="Arial"/>
            </a:endParaRPr>
          </a:p>
          <a:p>
            <a:pPr marL="0" indent="0">
              <a:spcAft>
                <a:spcPts val="600"/>
              </a:spcAft>
              <a:buNone/>
            </a:pPr>
            <a:r>
              <a:rPr lang="en-US" sz="2000" i="1" dirty="0"/>
              <a:t>There is no history of formal treatment, though she made multiple attempts to stop on her own, including during this pregnancy</a:t>
            </a:r>
            <a:endParaRPr lang="en-US" sz="2000" dirty="0">
              <a:cs typeface="Arial"/>
            </a:endParaRPr>
          </a:p>
          <a:p>
            <a:pPr marL="0" indent="0">
              <a:spcAft>
                <a:spcPts val="600"/>
              </a:spcAft>
              <a:buNone/>
            </a:pPr>
            <a:r>
              <a:rPr lang="en-US" sz="2000" dirty="0"/>
              <a:t>Medications: Prenatal vitamin</a:t>
            </a:r>
            <a:endParaRPr lang="en-US" sz="2000" dirty="0">
              <a:cs typeface="Arial"/>
            </a:endParaRPr>
          </a:p>
          <a:p>
            <a:pPr marL="0" indent="0">
              <a:spcAft>
                <a:spcPts val="600"/>
              </a:spcAft>
              <a:buNone/>
            </a:pPr>
            <a:r>
              <a:rPr lang="en-US" sz="2000" dirty="0"/>
              <a:t>Social History: Single, associate arts degree in hospitality, speaks Spanish and English</a:t>
            </a:r>
            <a:endParaRPr lang="en-US" sz="2000" dirty="0">
              <a:cs typeface="Arial"/>
            </a:endParaRPr>
          </a:p>
          <a:p>
            <a:pPr marL="0" indent="0">
              <a:spcAft>
                <a:spcPts val="600"/>
              </a:spcAft>
              <a:buNone/>
            </a:pPr>
            <a:r>
              <a:rPr lang="en-US" sz="2000" i="1" dirty="0"/>
              <a:t>Ana is weeping when you enter the room </a:t>
            </a:r>
            <a:endParaRPr lang="en-US" dirty="0"/>
          </a:p>
        </p:txBody>
      </p:sp>
      <p:sp>
        <p:nvSpPr>
          <p:cNvPr id="12" name="Slide Number Placeholder 11">
            <a:extLst>
              <a:ext uri="{FF2B5EF4-FFF2-40B4-BE49-F238E27FC236}">
                <a16:creationId xmlns:a16="http://schemas.microsoft.com/office/drawing/2014/main" id="{1CDB1C4E-61EE-E2D7-2F3C-1640B617529B}"/>
              </a:ext>
            </a:extLst>
          </p:cNvPr>
          <p:cNvSpPr>
            <a:spLocks noGrp="1"/>
          </p:cNvSpPr>
          <p:nvPr>
            <p:ph type="sldNum" sz="quarter" idx="12"/>
          </p:nvPr>
        </p:nvSpPr>
        <p:spPr>
          <a:xfrm>
            <a:off x="11744325" y="6456363"/>
            <a:ext cx="447675" cy="365125"/>
          </a:xfrm>
        </p:spPr>
        <p:txBody>
          <a:bodyPr>
            <a:normAutofit/>
          </a:bodyPr>
          <a:lstStyle/>
          <a:p>
            <a:pPr>
              <a:spcAft>
                <a:spcPts val="600"/>
              </a:spcAft>
            </a:pPr>
            <a:fld id="{3ED6CC7B-5059-9042-9C42-A02B59E0CD4C}" type="slidenum">
              <a:rPr lang="en-US" sz="1100">
                <a:solidFill>
                  <a:schemeClr val="tx1">
                    <a:lumMod val="50000"/>
                    <a:lumOff val="50000"/>
                  </a:schemeClr>
                </a:solidFill>
              </a:rPr>
              <a:pPr>
                <a:spcAft>
                  <a:spcPts val="600"/>
                </a:spcAft>
              </a:pPr>
              <a:t>13</a:t>
            </a:fld>
            <a:endParaRPr lang="en-US" sz="1100">
              <a:solidFill>
                <a:schemeClr val="tx1">
                  <a:lumMod val="50000"/>
                  <a:lumOff val="50000"/>
                </a:schemeClr>
              </a:solidFill>
            </a:endParaRPr>
          </a:p>
        </p:txBody>
      </p:sp>
    </p:spTree>
    <p:extLst>
      <p:ext uri="{BB962C8B-B14F-4D97-AF65-F5344CB8AC3E}">
        <p14:creationId xmlns:p14="http://schemas.microsoft.com/office/powerpoint/2010/main" val="12138219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BEB6A3-7A14-1CE3-C84A-6EA8CF9A3019}"/>
              </a:ext>
            </a:extLst>
          </p:cNvPr>
          <p:cNvSpPr>
            <a:spLocks noGrp="1"/>
          </p:cNvSpPr>
          <p:nvPr>
            <p:ph type="title"/>
          </p:nvPr>
        </p:nvSpPr>
        <p:spPr/>
        <p:txBody>
          <a:bodyPr vert="horz" lIns="91440" tIns="45720" rIns="91440" bIns="45720" rtlCol="0" anchor="ctr">
            <a:normAutofit/>
          </a:bodyPr>
          <a:lstStyle/>
          <a:p>
            <a:r>
              <a:rPr lang="en-US" sz="3600" kern="1200">
                <a:latin typeface="+mj-lt"/>
                <a:ea typeface="+mj-ea"/>
                <a:cs typeface="+mj-cs"/>
              </a:rPr>
              <a:t>Facilitators and Drivers of SUD Stigma</a:t>
            </a:r>
          </a:p>
        </p:txBody>
      </p:sp>
      <p:sp>
        <p:nvSpPr>
          <p:cNvPr id="12" name="Slide Number Placeholder 11">
            <a:extLst>
              <a:ext uri="{FF2B5EF4-FFF2-40B4-BE49-F238E27FC236}">
                <a16:creationId xmlns:a16="http://schemas.microsoft.com/office/drawing/2014/main" id="{1CDB1C4E-61EE-E2D7-2F3C-1640B617529B}"/>
              </a:ext>
            </a:extLst>
          </p:cNvPr>
          <p:cNvSpPr>
            <a:spLocks noGrp="1"/>
          </p:cNvSpPr>
          <p:nvPr>
            <p:ph type="sldNum" sz="quarter" idx="12"/>
          </p:nvPr>
        </p:nvSpPr>
        <p:spPr/>
        <p:txBody>
          <a:bodyPr vert="horz" lIns="91440" tIns="45720" rIns="91440" bIns="45720" rtlCol="0" anchor="ctr">
            <a:normAutofit/>
          </a:bodyPr>
          <a:lstStyle/>
          <a:p>
            <a:pPr>
              <a:spcAft>
                <a:spcPts val="600"/>
              </a:spcAft>
            </a:pPr>
            <a:fld id="{3ED6CC7B-5059-9042-9C42-A02B59E0CD4C}" type="slidenum">
              <a:rPr lang="en-US" smtClean="0">
                <a:solidFill>
                  <a:schemeClr val="tx1">
                    <a:alpha val="60000"/>
                  </a:schemeClr>
                </a:solidFill>
              </a:rPr>
              <a:pPr>
                <a:spcAft>
                  <a:spcPts val="600"/>
                </a:spcAft>
              </a:pPr>
              <a:t>14</a:t>
            </a:fld>
            <a:endParaRPr lang="en-US">
              <a:solidFill>
                <a:schemeClr val="tx1">
                  <a:alpha val="60000"/>
                </a:schemeClr>
              </a:solidFill>
            </a:endParaRPr>
          </a:p>
        </p:txBody>
      </p:sp>
      <p:sp>
        <p:nvSpPr>
          <p:cNvPr id="15" name="TextBox 14">
            <a:extLst>
              <a:ext uri="{FF2B5EF4-FFF2-40B4-BE49-F238E27FC236}">
                <a16:creationId xmlns:a16="http://schemas.microsoft.com/office/drawing/2014/main" id="{501483D4-A905-4A7D-112C-6065A44C03C4}"/>
              </a:ext>
            </a:extLst>
          </p:cNvPr>
          <p:cNvSpPr txBox="1"/>
          <p:nvPr/>
        </p:nvSpPr>
        <p:spPr>
          <a:xfrm>
            <a:off x="409461" y="6266761"/>
            <a:ext cx="11382259"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a:solidFill>
                  <a:srgbClr val="FFFFFF"/>
                </a:solidFill>
                <a:latin typeface="Calibri" panose="020F0502020204030204" pitchFamily="34" charset="0"/>
                <a:ea typeface="Calibri" panose="020F0502020204030204" pitchFamily="34" charset="0"/>
                <a:cs typeface="Calibri" panose="020F0502020204030204" pitchFamily="34" charset="0"/>
              </a:rPr>
              <a:t>5. Weiner SG, Lo YC, Carroll AD, et al. The incidence and disparities in use of stigmatizing language in clinical notes for patients with substance use disorder. J Addict Med. 2023;17(4):424–430. doi:10.1097/ADM.0000000000001145​</a:t>
            </a:r>
            <a:endParaRPr lang="en-US" sz="700">
              <a:latin typeface="Calibri" panose="020F0502020204030204" pitchFamily="34" charset="0"/>
              <a:ea typeface="Calibri" panose="020F0502020204030204" pitchFamily="34" charset="0"/>
              <a:cs typeface="Calibri" panose="020F0502020204030204" pitchFamily="34" charset="0"/>
            </a:endParaRPr>
          </a:p>
          <a:p>
            <a:r>
              <a:rPr lang="en-US" sz="700">
                <a:solidFill>
                  <a:srgbClr val="FFFFFF"/>
                </a:solidFill>
                <a:latin typeface="Calibri" panose="020F0502020204030204" pitchFamily="34" charset="0"/>
                <a:ea typeface="Calibri" panose="020F0502020204030204" pitchFamily="34" charset="0"/>
                <a:cs typeface="Calibri" panose="020F0502020204030204" pitchFamily="34" charset="0"/>
              </a:rPr>
              <a:t>6. Stigma and discrimination. National Institute on Drug Abuse. Accessed June 31, 2024. https://nida.nih.gov/research-topics/stigma-discrimination#stigma ​</a:t>
            </a:r>
          </a:p>
          <a:p>
            <a:r>
              <a:rPr lang="en-US" sz="700">
                <a:solidFill>
                  <a:srgbClr val="FFFFFF"/>
                </a:solidFill>
                <a:latin typeface="Calibri" panose="020F0502020204030204" pitchFamily="34" charset="0"/>
                <a:ea typeface="Calibri" panose="020F0502020204030204" pitchFamily="34" charset="0"/>
                <a:cs typeface="Calibri" panose="020F0502020204030204" pitchFamily="34" charset="0"/>
              </a:rPr>
              <a:t>7. Yang LH, Wong LY, </a:t>
            </a:r>
            <a:r>
              <a:rPr lang="en-US" sz="700" err="1">
                <a:solidFill>
                  <a:srgbClr val="FFFFFF"/>
                </a:solidFill>
                <a:latin typeface="Calibri" panose="020F0502020204030204" pitchFamily="34" charset="0"/>
                <a:ea typeface="Calibri" panose="020F0502020204030204" pitchFamily="34" charset="0"/>
                <a:cs typeface="Calibri" panose="020F0502020204030204" pitchFamily="34" charset="0"/>
              </a:rPr>
              <a:t>Grivel</a:t>
            </a:r>
            <a:r>
              <a:rPr lang="en-US" sz="700">
                <a:solidFill>
                  <a:srgbClr val="FFFFFF"/>
                </a:solidFill>
                <a:latin typeface="Calibri" panose="020F0502020204030204" pitchFamily="34" charset="0"/>
                <a:ea typeface="Calibri" panose="020F0502020204030204" pitchFamily="34" charset="0"/>
                <a:cs typeface="Calibri" panose="020F0502020204030204" pitchFamily="34" charset="0"/>
              </a:rPr>
              <a:t> MM, </a:t>
            </a:r>
            <a:r>
              <a:rPr lang="en-US" sz="700" err="1">
                <a:solidFill>
                  <a:srgbClr val="FFFFFF"/>
                </a:solidFill>
                <a:latin typeface="Calibri" panose="020F0502020204030204" pitchFamily="34" charset="0"/>
                <a:ea typeface="Calibri" panose="020F0502020204030204" pitchFamily="34" charset="0"/>
                <a:cs typeface="Calibri" panose="020F0502020204030204" pitchFamily="34" charset="0"/>
              </a:rPr>
              <a:t>Hasin</a:t>
            </a:r>
            <a:r>
              <a:rPr lang="en-US" sz="700">
                <a:solidFill>
                  <a:srgbClr val="FFFFFF"/>
                </a:solidFill>
                <a:latin typeface="Calibri" panose="020F0502020204030204" pitchFamily="34" charset="0"/>
                <a:ea typeface="Calibri" panose="020F0502020204030204" pitchFamily="34" charset="0"/>
                <a:cs typeface="Calibri" panose="020F0502020204030204" pitchFamily="34" charset="0"/>
              </a:rPr>
              <a:t> DS. </a:t>
            </a:r>
            <a:r>
              <a:rPr lang="en-US" sz="700">
                <a:solidFill>
                  <a:srgbClr val="FFFFFF"/>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Stigma and substance use disorders: an international phenomenon</a:t>
            </a:r>
            <a:r>
              <a:rPr lang="en-US" sz="700">
                <a:solidFill>
                  <a:srgbClr val="FFFFFF"/>
                </a:solidFill>
                <a:latin typeface="Calibri" panose="020F0502020204030204" pitchFamily="34" charset="0"/>
                <a:ea typeface="Calibri" panose="020F0502020204030204" pitchFamily="34" charset="0"/>
                <a:cs typeface="Calibri" panose="020F0502020204030204" pitchFamily="34" charset="0"/>
              </a:rPr>
              <a:t>. Curr </a:t>
            </a:r>
            <a:r>
              <a:rPr lang="en-US" sz="700" err="1">
                <a:solidFill>
                  <a:srgbClr val="FFFFFF"/>
                </a:solidFill>
                <a:latin typeface="Calibri" panose="020F0502020204030204" pitchFamily="34" charset="0"/>
                <a:ea typeface="Calibri" panose="020F0502020204030204" pitchFamily="34" charset="0"/>
                <a:cs typeface="Calibri" panose="020F0502020204030204" pitchFamily="34" charset="0"/>
              </a:rPr>
              <a:t>Opin</a:t>
            </a:r>
            <a:r>
              <a:rPr lang="en-US" sz="700">
                <a:solidFill>
                  <a:srgbClr val="FFFFFF"/>
                </a:solidFill>
                <a:latin typeface="Calibri" panose="020F0502020204030204" pitchFamily="34" charset="0"/>
                <a:ea typeface="Calibri" panose="020F0502020204030204" pitchFamily="34" charset="0"/>
                <a:cs typeface="Calibri" panose="020F0502020204030204" pitchFamily="34" charset="0"/>
              </a:rPr>
              <a:t> Psychiatry. 2017;30(5):378–388. doi:10.1097/YCO.0000000000000351</a:t>
            </a:r>
          </a:p>
        </p:txBody>
      </p:sp>
      <p:sp>
        <p:nvSpPr>
          <p:cNvPr id="27" name="TextBox 26">
            <a:extLst>
              <a:ext uri="{FF2B5EF4-FFF2-40B4-BE49-F238E27FC236}">
                <a16:creationId xmlns:a16="http://schemas.microsoft.com/office/drawing/2014/main" id="{561C6BEC-A773-6CF4-9F05-CD2B022D2EBB}"/>
              </a:ext>
            </a:extLst>
          </p:cNvPr>
          <p:cNvSpPr txBox="1"/>
          <p:nvPr/>
        </p:nvSpPr>
        <p:spPr>
          <a:xfrm>
            <a:off x="838200" y="3276600"/>
            <a:ext cx="298450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tx1">
                    <a:lumMod val="76000"/>
                    <a:lumOff val="24000"/>
                  </a:schemeClr>
                </a:solidFill>
                <a:latin typeface="Arial"/>
                <a:cs typeface="Arial"/>
              </a:rPr>
              <a:t>Stigmatizing language:​</a:t>
            </a:r>
            <a:endParaRPr lang="en-US" b="1">
              <a:solidFill>
                <a:schemeClr val="tx1">
                  <a:lumMod val="76000"/>
                  <a:lumOff val="24000"/>
                </a:schemeClr>
              </a:solidFill>
            </a:endParaRPr>
          </a:p>
          <a:p>
            <a:pPr marL="285750" indent="-285750">
              <a:buFont typeface="Arial"/>
              <a:buChar char="•"/>
            </a:pPr>
            <a:r>
              <a:rPr lang="en-US" dirty="0">
                <a:solidFill>
                  <a:srgbClr val="444444"/>
                </a:solidFill>
                <a:latin typeface="Arial"/>
                <a:cs typeface="Arial"/>
              </a:rPr>
              <a:t>Widely used and considered acceptable</a:t>
            </a:r>
            <a:r>
              <a:rPr lang="en-US" baseline="30000" dirty="0">
                <a:solidFill>
                  <a:srgbClr val="444444"/>
                </a:solidFill>
                <a:latin typeface="Arial"/>
                <a:cs typeface="Arial"/>
              </a:rPr>
              <a:t>5</a:t>
            </a:r>
          </a:p>
        </p:txBody>
      </p:sp>
      <p:sp>
        <p:nvSpPr>
          <p:cNvPr id="28" name="TextBox 27">
            <a:extLst>
              <a:ext uri="{FF2B5EF4-FFF2-40B4-BE49-F238E27FC236}">
                <a16:creationId xmlns:a16="http://schemas.microsoft.com/office/drawing/2014/main" id="{FD43F97F-E54C-F8BE-520C-17307F1F1F29}"/>
              </a:ext>
            </a:extLst>
          </p:cNvPr>
          <p:cNvSpPr txBox="1"/>
          <p:nvPr/>
        </p:nvSpPr>
        <p:spPr>
          <a:xfrm>
            <a:off x="4119033" y="3276600"/>
            <a:ext cx="3175000" cy="150810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solidFill>
                  <a:schemeClr val="tx1">
                    <a:lumMod val="76000"/>
                    <a:lumOff val="24000"/>
                  </a:schemeClr>
                </a:solidFill>
                <a:latin typeface="Arial"/>
                <a:cs typeface="Arial"/>
              </a:rPr>
              <a:t>Lack of awareness:</a:t>
            </a:r>
            <a:r>
              <a:rPr lang="en-US" sz="2000" b="1" baseline="30000" dirty="0">
                <a:solidFill>
                  <a:schemeClr val="tx1">
                    <a:lumMod val="76000"/>
                    <a:lumOff val="24000"/>
                  </a:schemeClr>
                </a:solidFill>
                <a:latin typeface="Arial"/>
                <a:cs typeface="Arial"/>
              </a:rPr>
              <a:t> </a:t>
            </a:r>
            <a:r>
              <a:rPr lang="en-US" sz="2000" b="1">
                <a:solidFill>
                  <a:schemeClr val="tx1">
                    <a:lumMod val="76000"/>
                    <a:lumOff val="24000"/>
                  </a:schemeClr>
                </a:solidFill>
                <a:latin typeface="Arial"/>
                <a:cs typeface="Arial"/>
              </a:rPr>
              <a:t>​</a:t>
            </a:r>
            <a:endParaRPr lang="en-US">
              <a:solidFill>
                <a:schemeClr val="tx1">
                  <a:lumMod val="76000"/>
                  <a:lumOff val="24000"/>
                </a:schemeClr>
              </a:solidFill>
              <a:cs typeface="Arial" panose="020B0604020202020204"/>
            </a:endParaRPr>
          </a:p>
          <a:p>
            <a:pPr marL="228600" lvl="1" indent="-228600">
              <a:buFont typeface=""/>
              <a:buChar char="•"/>
            </a:pPr>
            <a:r>
              <a:rPr lang="en-US" dirty="0">
                <a:solidFill>
                  <a:srgbClr val="444444"/>
                </a:solidFill>
                <a:latin typeface="Arial"/>
                <a:cs typeface="Arial"/>
              </a:rPr>
              <a:t>That SUD results from changes in the brain</a:t>
            </a:r>
            <a:r>
              <a:rPr lang="en-US" baseline="30000" dirty="0">
                <a:solidFill>
                  <a:srgbClr val="444444"/>
                </a:solidFill>
                <a:latin typeface="Arial"/>
                <a:cs typeface="Arial"/>
              </a:rPr>
              <a:t>6 </a:t>
            </a:r>
            <a:r>
              <a:rPr lang="en-US" dirty="0">
                <a:solidFill>
                  <a:srgbClr val="444444"/>
                </a:solidFill>
                <a:latin typeface="Arial"/>
                <a:cs typeface="Arial"/>
              </a:rPr>
              <a:t>​</a:t>
            </a:r>
          </a:p>
          <a:p>
            <a:pPr marL="228600" lvl="1" indent="-228600">
              <a:buFont typeface=""/>
              <a:buChar char="•"/>
            </a:pPr>
            <a:r>
              <a:rPr lang="en-US" dirty="0">
                <a:solidFill>
                  <a:srgbClr val="444444"/>
                </a:solidFill>
                <a:latin typeface="Arial"/>
                <a:cs typeface="Arial"/>
              </a:rPr>
              <a:t>Of the genetic and societal risk factors for SUD</a:t>
            </a:r>
            <a:r>
              <a:rPr lang="en-US" baseline="30000" dirty="0">
                <a:solidFill>
                  <a:srgbClr val="444444"/>
                </a:solidFill>
                <a:latin typeface="Arial"/>
                <a:cs typeface="Arial"/>
              </a:rPr>
              <a:t>6 </a:t>
            </a:r>
          </a:p>
        </p:txBody>
      </p:sp>
      <p:sp>
        <p:nvSpPr>
          <p:cNvPr id="29" name="TextBox 28">
            <a:extLst>
              <a:ext uri="{FF2B5EF4-FFF2-40B4-BE49-F238E27FC236}">
                <a16:creationId xmlns:a16="http://schemas.microsoft.com/office/drawing/2014/main" id="{A3ADAE16-7C82-6F66-C697-6EC30D7CDF4D}"/>
              </a:ext>
            </a:extLst>
          </p:cNvPr>
          <p:cNvSpPr txBox="1"/>
          <p:nvPr/>
        </p:nvSpPr>
        <p:spPr>
          <a:xfrm>
            <a:off x="7442200" y="3276600"/>
            <a:ext cx="4131733"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tx1">
                    <a:lumMod val="76000"/>
                    <a:lumOff val="24000"/>
                  </a:schemeClr>
                </a:solidFill>
                <a:latin typeface="Arial"/>
                <a:cs typeface="Arial"/>
              </a:rPr>
              <a:t>Persistent belief that people with SUD:​</a:t>
            </a:r>
            <a:endParaRPr lang="en-US" dirty="0">
              <a:solidFill>
                <a:schemeClr val="tx1">
                  <a:lumMod val="76000"/>
                  <a:lumOff val="24000"/>
                </a:schemeClr>
              </a:solidFill>
              <a:cs typeface="Arial" panose="020B0604020202020204"/>
            </a:endParaRPr>
          </a:p>
          <a:p>
            <a:pPr marL="228600" lvl="1" indent="-228600">
              <a:buFont typeface=""/>
              <a:buChar char="•"/>
            </a:pPr>
            <a:r>
              <a:rPr lang="en-US" dirty="0">
                <a:solidFill>
                  <a:srgbClr val="444444"/>
                </a:solidFill>
                <a:latin typeface="Arial"/>
                <a:cs typeface="Arial"/>
              </a:rPr>
              <a:t>Have a weakness/moral failing</a:t>
            </a:r>
            <a:r>
              <a:rPr lang="en-US" baseline="30000" dirty="0">
                <a:solidFill>
                  <a:srgbClr val="444444"/>
                </a:solidFill>
                <a:latin typeface="Arial"/>
                <a:cs typeface="Arial"/>
              </a:rPr>
              <a:t>6 </a:t>
            </a:r>
            <a:r>
              <a:rPr lang="en-US" dirty="0">
                <a:solidFill>
                  <a:srgbClr val="444444"/>
                </a:solidFill>
                <a:latin typeface="Arial"/>
                <a:cs typeface="Arial"/>
              </a:rPr>
              <a:t>​</a:t>
            </a:r>
          </a:p>
          <a:p>
            <a:pPr marL="228600" lvl="1" indent="-228600">
              <a:buFont typeface=""/>
              <a:buChar char="•"/>
            </a:pPr>
            <a:r>
              <a:rPr lang="en-US" dirty="0">
                <a:solidFill>
                  <a:srgbClr val="444444"/>
                </a:solidFill>
                <a:latin typeface="Arial"/>
                <a:cs typeface="Arial"/>
              </a:rPr>
              <a:t>Are to blame for their condition</a:t>
            </a:r>
            <a:r>
              <a:rPr lang="en-US" baseline="30000" dirty="0">
                <a:solidFill>
                  <a:srgbClr val="444444"/>
                </a:solidFill>
                <a:latin typeface="Arial"/>
                <a:cs typeface="Arial"/>
              </a:rPr>
              <a:t>7 </a:t>
            </a:r>
            <a:r>
              <a:rPr lang="en-US" dirty="0">
                <a:solidFill>
                  <a:srgbClr val="444444"/>
                </a:solidFill>
                <a:latin typeface="Arial"/>
                <a:cs typeface="Arial"/>
              </a:rPr>
              <a:t>​</a:t>
            </a:r>
          </a:p>
          <a:p>
            <a:pPr marL="228600" lvl="1" indent="-228600">
              <a:buFont typeface=""/>
              <a:buChar char="•"/>
            </a:pPr>
            <a:r>
              <a:rPr lang="en-US" dirty="0">
                <a:solidFill>
                  <a:srgbClr val="444444"/>
                </a:solidFill>
                <a:latin typeface="Arial"/>
                <a:cs typeface="Arial"/>
              </a:rPr>
              <a:t>Can “pull themselves together”</a:t>
            </a:r>
            <a:r>
              <a:rPr lang="en-US" baseline="30000" dirty="0">
                <a:solidFill>
                  <a:srgbClr val="444444"/>
                </a:solidFill>
                <a:latin typeface="Arial"/>
                <a:cs typeface="Arial"/>
              </a:rPr>
              <a:t>7 </a:t>
            </a:r>
            <a:r>
              <a:rPr lang="en-US" dirty="0">
                <a:solidFill>
                  <a:srgbClr val="444444"/>
                </a:solidFill>
                <a:latin typeface="Arial"/>
                <a:cs typeface="Arial"/>
              </a:rPr>
              <a:t>​</a:t>
            </a:r>
          </a:p>
          <a:p>
            <a:pPr marL="228600" lvl="1" indent="-228600">
              <a:buFont typeface=""/>
              <a:buChar char="•"/>
            </a:pPr>
            <a:r>
              <a:rPr lang="en-US" dirty="0">
                <a:solidFill>
                  <a:srgbClr val="444444"/>
                </a:solidFill>
                <a:latin typeface="Arial"/>
                <a:cs typeface="Arial"/>
              </a:rPr>
              <a:t>Are dangerous</a:t>
            </a:r>
            <a:r>
              <a:rPr lang="en-US" baseline="30000" dirty="0">
                <a:solidFill>
                  <a:srgbClr val="444444"/>
                </a:solidFill>
                <a:latin typeface="Arial"/>
                <a:cs typeface="Arial"/>
              </a:rPr>
              <a:t> 7 </a:t>
            </a:r>
          </a:p>
        </p:txBody>
      </p:sp>
      <p:pic>
        <p:nvPicPr>
          <p:cNvPr id="54" name="Picture 53" descr="A green check mark on a white background&#10;&#10;Description automatically generated">
            <a:extLst>
              <a:ext uri="{FF2B5EF4-FFF2-40B4-BE49-F238E27FC236}">
                <a16:creationId xmlns:a16="http://schemas.microsoft.com/office/drawing/2014/main" id="{5E2AC89D-D31D-5A67-E2AB-DE8513A0BDE8}"/>
              </a:ext>
            </a:extLst>
          </p:cNvPr>
          <p:cNvPicPr>
            <a:picLocks noChangeAspect="1"/>
          </p:cNvPicPr>
          <p:nvPr/>
        </p:nvPicPr>
        <p:blipFill>
          <a:blip r:embed="rId4"/>
          <a:srcRect l="7143" t="6879" r="9375" b="10156"/>
          <a:stretch/>
        </p:blipFill>
        <p:spPr>
          <a:xfrm>
            <a:off x="1922991" y="2231765"/>
            <a:ext cx="793403" cy="698933"/>
          </a:xfrm>
          <a:prstGeom prst="rect">
            <a:avLst/>
          </a:prstGeom>
        </p:spPr>
      </p:pic>
      <p:pic>
        <p:nvPicPr>
          <p:cNvPr id="55" name="Picture 54" descr="A black silhouette of a head with gears inside&#10;&#10;Description automatically generated">
            <a:extLst>
              <a:ext uri="{FF2B5EF4-FFF2-40B4-BE49-F238E27FC236}">
                <a16:creationId xmlns:a16="http://schemas.microsoft.com/office/drawing/2014/main" id="{61DD66D8-0B4F-E7EC-A035-8019E32238AD}"/>
              </a:ext>
            </a:extLst>
          </p:cNvPr>
          <p:cNvPicPr>
            <a:picLocks noChangeAspect="1"/>
          </p:cNvPicPr>
          <p:nvPr/>
        </p:nvPicPr>
        <p:blipFill>
          <a:blip r:embed="rId5"/>
          <a:stretch>
            <a:fillRect/>
          </a:stretch>
        </p:blipFill>
        <p:spPr>
          <a:xfrm>
            <a:off x="5059892" y="2134659"/>
            <a:ext cx="1077383" cy="1018116"/>
          </a:xfrm>
          <a:prstGeom prst="rect">
            <a:avLst/>
          </a:prstGeom>
          <a:ln>
            <a:noFill/>
          </a:ln>
        </p:spPr>
      </p:pic>
      <p:pic>
        <p:nvPicPr>
          <p:cNvPr id="56" name="Picture 55" descr="A black triangle with a white x in it&#10;&#10;Description automatically generated">
            <a:extLst>
              <a:ext uri="{FF2B5EF4-FFF2-40B4-BE49-F238E27FC236}">
                <a16:creationId xmlns:a16="http://schemas.microsoft.com/office/drawing/2014/main" id="{BB70AA35-C3B9-B554-20C4-082864A2D4E0}"/>
              </a:ext>
            </a:extLst>
          </p:cNvPr>
          <p:cNvPicPr>
            <a:picLocks noChangeAspect="1"/>
          </p:cNvPicPr>
          <p:nvPr/>
        </p:nvPicPr>
        <p:blipFill>
          <a:blip r:embed="rId6"/>
          <a:srcRect l="5159" t="1653" r="6349" b="-2891"/>
          <a:stretch/>
        </p:blipFill>
        <p:spPr>
          <a:xfrm>
            <a:off x="8859308" y="2201699"/>
            <a:ext cx="942163" cy="930013"/>
          </a:xfrm>
          <a:prstGeom prst="rect">
            <a:avLst/>
          </a:prstGeom>
          <a:ln>
            <a:noFill/>
          </a:ln>
        </p:spPr>
      </p:pic>
    </p:spTree>
    <p:extLst>
      <p:ext uri="{BB962C8B-B14F-4D97-AF65-F5344CB8AC3E}">
        <p14:creationId xmlns:p14="http://schemas.microsoft.com/office/powerpoint/2010/main" val="32049444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BEB6A3-7A14-1CE3-C84A-6EA8CF9A3019}"/>
              </a:ext>
            </a:extLst>
          </p:cNvPr>
          <p:cNvSpPr>
            <a:spLocks noGrp="1"/>
          </p:cNvSpPr>
          <p:nvPr>
            <p:ph type="title"/>
          </p:nvPr>
        </p:nvSpPr>
        <p:spPr>
          <a:xfrm>
            <a:off x="838200" y="675085"/>
            <a:ext cx="10841966" cy="1311128"/>
          </a:xfrm>
        </p:spPr>
        <p:txBody>
          <a:bodyPr/>
          <a:lstStyle/>
          <a:p>
            <a:r>
              <a:rPr lang="en-US"/>
              <a:t>Facilitators and Drivers of SUD Stigma (cont’d)</a:t>
            </a:r>
            <a:endParaRPr lang="en-US" sz="2200" baseline="30000"/>
          </a:p>
        </p:txBody>
      </p:sp>
      <p:sp>
        <p:nvSpPr>
          <p:cNvPr id="13" name="Content Placeholder 12">
            <a:extLst>
              <a:ext uri="{FF2B5EF4-FFF2-40B4-BE49-F238E27FC236}">
                <a16:creationId xmlns:a16="http://schemas.microsoft.com/office/drawing/2014/main" id="{A5B3BD3A-2246-CA1C-9088-FC1F0E267863}"/>
              </a:ext>
            </a:extLst>
          </p:cNvPr>
          <p:cNvSpPr>
            <a:spLocks noGrp="1"/>
          </p:cNvSpPr>
          <p:nvPr>
            <p:ph idx="1"/>
          </p:nvPr>
        </p:nvSpPr>
        <p:spPr>
          <a:xfrm>
            <a:off x="838200" y="2390082"/>
            <a:ext cx="6816213" cy="4131644"/>
          </a:xfrm>
        </p:spPr>
        <p:txBody>
          <a:bodyPr/>
          <a:lstStyle/>
          <a:p>
            <a:r>
              <a:rPr lang="en-US"/>
              <a:t>Criminalization of SUD behaviors</a:t>
            </a:r>
            <a:r>
              <a:rPr lang="en-US" baseline="30000"/>
              <a:t>8</a:t>
            </a:r>
            <a:r>
              <a:rPr lang="en-US"/>
              <a:t> </a:t>
            </a:r>
            <a:endParaRPr lang="en-US" baseline="30000">
              <a:cs typeface="Arial"/>
            </a:endParaRPr>
          </a:p>
          <a:p>
            <a:r>
              <a:rPr lang="en-US"/>
              <a:t>Negative social and employment consequences</a:t>
            </a:r>
            <a:r>
              <a:rPr lang="en-US" baseline="30000"/>
              <a:t>8</a:t>
            </a:r>
            <a:r>
              <a:rPr lang="en-US"/>
              <a:t> </a:t>
            </a:r>
            <a:endParaRPr lang="en-US" baseline="30000"/>
          </a:p>
          <a:p>
            <a:r>
              <a:rPr lang="en-US"/>
              <a:t>Experience of intense shame and internalized stigma</a:t>
            </a:r>
            <a:r>
              <a:rPr lang="en-US" baseline="30000"/>
              <a:t>8</a:t>
            </a:r>
            <a:endParaRPr lang="en-US">
              <a:cs typeface="Arial"/>
            </a:endParaRPr>
          </a:p>
          <a:p>
            <a:r>
              <a:rPr lang="en-US"/>
              <a:t>Fear of loss of freedom and parental role and rights</a:t>
            </a:r>
            <a:r>
              <a:rPr lang="en-US" baseline="30000"/>
              <a:t>8,9</a:t>
            </a:r>
            <a:endParaRPr lang="en-US" baseline="30000">
              <a:cs typeface="Arial"/>
            </a:endParaRPr>
          </a:p>
          <a:p>
            <a:endParaRPr lang="en-US"/>
          </a:p>
        </p:txBody>
      </p:sp>
      <p:sp>
        <p:nvSpPr>
          <p:cNvPr id="12" name="Slide Number Placeholder 11">
            <a:extLst>
              <a:ext uri="{FF2B5EF4-FFF2-40B4-BE49-F238E27FC236}">
                <a16:creationId xmlns:a16="http://schemas.microsoft.com/office/drawing/2014/main" id="{1CDB1C4E-61EE-E2D7-2F3C-1640B617529B}"/>
              </a:ext>
            </a:extLst>
          </p:cNvPr>
          <p:cNvSpPr>
            <a:spLocks noGrp="1"/>
          </p:cNvSpPr>
          <p:nvPr>
            <p:ph type="sldNum" sz="quarter" idx="12"/>
          </p:nvPr>
        </p:nvSpPr>
        <p:spPr/>
        <p:txBody>
          <a:bodyPr/>
          <a:lstStyle/>
          <a:p>
            <a:fld id="{3ED6CC7B-5059-9042-9C42-A02B59E0CD4C}" type="slidenum">
              <a:rPr lang="en-US" smtClean="0"/>
              <a:pPr/>
              <a:t>15</a:t>
            </a:fld>
            <a:endParaRPr lang="en-US"/>
          </a:p>
        </p:txBody>
      </p:sp>
      <p:pic>
        <p:nvPicPr>
          <p:cNvPr id="3" name="Picture 2" descr="A silhouette of a person with a group of sad faces&#10;&#10;Description automatically generated">
            <a:extLst>
              <a:ext uri="{FF2B5EF4-FFF2-40B4-BE49-F238E27FC236}">
                <a16:creationId xmlns:a16="http://schemas.microsoft.com/office/drawing/2014/main" id="{595CA580-251B-9D7C-89CD-A2A34EF68160}"/>
              </a:ext>
            </a:extLst>
          </p:cNvPr>
          <p:cNvPicPr>
            <a:picLocks noChangeAspect="1"/>
          </p:cNvPicPr>
          <p:nvPr/>
        </p:nvPicPr>
        <p:blipFill>
          <a:blip r:embed="rId3"/>
          <a:srcRect l="6436" r="6579"/>
          <a:stretch/>
        </p:blipFill>
        <p:spPr>
          <a:xfrm>
            <a:off x="7939746" y="2277840"/>
            <a:ext cx="3608242" cy="3111065"/>
          </a:xfrm>
          <a:prstGeom prst="rect">
            <a:avLst/>
          </a:prstGeom>
        </p:spPr>
      </p:pic>
      <p:sp>
        <p:nvSpPr>
          <p:cNvPr id="2" name="TextBox 1">
            <a:extLst>
              <a:ext uri="{FF2B5EF4-FFF2-40B4-BE49-F238E27FC236}">
                <a16:creationId xmlns:a16="http://schemas.microsoft.com/office/drawing/2014/main" id="{6CFCFA17-EFAC-46CC-57A1-5A3E7E09CF7C}"/>
              </a:ext>
            </a:extLst>
          </p:cNvPr>
          <p:cNvSpPr txBox="1"/>
          <p:nvPr/>
        </p:nvSpPr>
        <p:spPr>
          <a:xfrm>
            <a:off x="370973" y="6279010"/>
            <a:ext cx="10547684"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8. Committee on the Science of Changing Behavioral Health Social Norms; Board on Behavioral, Cognitive, and Sensory Sciences; Division of Behavioral and Social Sciences and Education; National Academies of Sciences, Engineering, and Medicine. Ending  Discrimination Against People with Mental and Substance Use Disorders: The Evidence for Stigma Change. National Academies Press (US); 2016. https://www.ncbi.nlm.nih.gov/books/NBK384924/</a:t>
            </a:r>
          </a:p>
          <a:p>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9. Frazer Z, McConnell K, Jansson LM. Treatment for substance use disorders in pregnant women: motivators and barriers. Drug Alcohol Depend. 2019;205:107652. doi:10.1016/j.drugalcdep.2019.107652</a:t>
            </a:r>
            <a:endParaRPr lang="en-US">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13179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ontent Placeholder 12">
            <a:extLst>
              <a:ext uri="{FF2B5EF4-FFF2-40B4-BE49-F238E27FC236}">
                <a16:creationId xmlns:a16="http://schemas.microsoft.com/office/drawing/2014/main" id="{B022AD72-898C-0C6B-578F-A08FDCF7FF13}"/>
              </a:ext>
            </a:extLst>
          </p:cNvPr>
          <p:cNvGraphicFramePr>
            <a:graphicFrameLocks noGrp="1"/>
          </p:cNvGraphicFramePr>
          <p:nvPr>
            <p:ph idx="1"/>
            <p:extLst>
              <p:ext uri="{D42A27DB-BD31-4B8C-83A1-F6EECF244321}">
                <p14:modId xmlns:p14="http://schemas.microsoft.com/office/powerpoint/2010/main" val="1850612785"/>
              </p:ext>
            </p:extLst>
          </p:nvPr>
        </p:nvGraphicFramePr>
        <p:xfrm>
          <a:off x="1341738" y="1482535"/>
          <a:ext cx="10405086" cy="41730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5">
            <a:extLst>
              <a:ext uri="{FF2B5EF4-FFF2-40B4-BE49-F238E27FC236}">
                <a16:creationId xmlns:a16="http://schemas.microsoft.com/office/drawing/2014/main" id="{6DBEB6A3-7A14-1CE3-C84A-6EA8CF9A3019}"/>
              </a:ext>
            </a:extLst>
          </p:cNvPr>
          <p:cNvSpPr>
            <a:spLocks noGrp="1"/>
          </p:cNvSpPr>
          <p:nvPr>
            <p:ph type="title"/>
          </p:nvPr>
        </p:nvSpPr>
        <p:spPr>
          <a:xfrm>
            <a:off x="694038" y="603004"/>
            <a:ext cx="10841966" cy="701731"/>
          </a:xfrm>
        </p:spPr>
        <p:txBody>
          <a:bodyPr/>
          <a:lstStyle/>
          <a:p>
            <a:r>
              <a:rPr lang="en-US"/>
              <a:t>Manifestations of Stigma in SUD Care</a:t>
            </a:r>
            <a:endParaRPr lang="en-US" sz="2200"/>
          </a:p>
        </p:txBody>
      </p:sp>
      <p:sp>
        <p:nvSpPr>
          <p:cNvPr id="12" name="Slide Number Placeholder 11">
            <a:extLst>
              <a:ext uri="{FF2B5EF4-FFF2-40B4-BE49-F238E27FC236}">
                <a16:creationId xmlns:a16="http://schemas.microsoft.com/office/drawing/2014/main" id="{1CDB1C4E-61EE-E2D7-2F3C-1640B617529B}"/>
              </a:ext>
            </a:extLst>
          </p:cNvPr>
          <p:cNvSpPr>
            <a:spLocks noGrp="1"/>
          </p:cNvSpPr>
          <p:nvPr>
            <p:ph type="sldNum" sz="quarter" idx="12"/>
          </p:nvPr>
        </p:nvSpPr>
        <p:spPr/>
        <p:txBody>
          <a:bodyPr/>
          <a:lstStyle/>
          <a:p>
            <a:fld id="{3ED6CC7B-5059-9042-9C42-A02B59E0CD4C}" type="slidenum">
              <a:rPr lang="en-US" smtClean="0"/>
              <a:pPr/>
              <a:t>16</a:t>
            </a:fld>
            <a:endParaRPr lang="en-US"/>
          </a:p>
        </p:txBody>
      </p:sp>
      <p:sp>
        <p:nvSpPr>
          <p:cNvPr id="18" name="TextBox 17">
            <a:extLst>
              <a:ext uri="{FF2B5EF4-FFF2-40B4-BE49-F238E27FC236}">
                <a16:creationId xmlns:a16="http://schemas.microsoft.com/office/drawing/2014/main" id="{CFFFCAC8-5A7C-5E24-0F73-7CBE071E6E34}"/>
              </a:ext>
            </a:extLst>
          </p:cNvPr>
          <p:cNvSpPr txBox="1"/>
          <p:nvPr/>
        </p:nvSpPr>
        <p:spPr>
          <a:xfrm>
            <a:off x="-4518" y="6229194"/>
            <a:ext cx="13081539"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a:solidFill>
                  <a:schemeClr val="bg1"/>
                </a:solidFill>
                <a:latin typeface="Calibri"/>
                <a:cs typeface="Calibri"/>
              </a:rPr>
              <a:t>10.    Center for Behavioral Health Statistics and Quality. Results from the 2021 National Survey on Drug Use and Health: detailed tables. January 4, 2023. Accessed August 13, 2024. </a:t>
            </a:r>
            <a:r>
              <a:rPr lang="en-US" sz="700">
                <a:solidFill>
                  <a:schemeClr val="bg1"/>
                </a:solidFill>
                <a:latin typeface="Calibri"/>
                <a:cs typeface="Calibri"/>
                <a:hlinkClick r:id="rId8">
                  <a:extLst>
                    <a:ext uri="{A12FA001-AC4F-418D-AE19-62706E023703}">
                      <ahyp:hlinkClr xmlns:ahyp="http://schemas.microsoft.com/office/drawing/2018/hyperlinkcolor" val="tx"/>
                    </a:ext>
                  </a:extLst>
                </a:hlinkClick>
              </a:rPr>
              <a:t>https://www.samhsa.gov/data/report/2021-nsduh-detailed-tables</a:t>
            </a:r>
            <a:r>
              <a:rPr lang="en-US" sz="700">
                <a:solidFill>
                  <a:schemeClr val="bg1"/>
                </a:solidFill>
                <a:latin typeface="Calibri"/>
                <a:cs typeface="Calibri"/>
              </a:rPr>
              <a:t> ​​</a:t>
            </a:r>
          </a:p>
          <a:p>
            <a:r>
              <a:rPr lang="en-US" sz="700">
                <a:solidFill>
                  <a:schemeClr val="bg1"/>
                </a:solidFill>
                <a:latin typeface="Calibri"/>
                <a:cs typeface="Calibri"/>
              </a:rPr>
              <a:t>11.     Biancarelli DL, Biello KB, Childs E, et al. </a:t>
            </a:r>
            <a:r>
              <a:rPr lang="en-US" sz="700">
                <a:solidFill>
                  <a:schemeClr val="bg1"/>
                </a:solidFill>
                <a:latin typeface="Calibri"/>
                <a:cs typeface="Calibri"/>
                <a:hlinkClick r:id="rId9">
                  <a:extLst>
                    <a:ext uri="{A12FA001-AC4F-418D-AE19-62706E023703}">
                      <ahyp:hlinkClr xmlns:ahyp="http://schemas.microsoft.com/office/drawing/2018/hyperlinkcolor" val="tx"/>
                    </a:ext>
                  </a:extLst>
                </a:hlinkClick>
              </a:rPr>
              <a:t>Strategies used by people who inject drugs to avoid stigma in healthcare settings</a:t>
            </a:r>
            <a:r>
              <a:rPr lang="en-US" sz="700">
                <a:solidFill>
                  <a:schemeClr val="bg1"/>
                </a:solidFill>
                <a:latin typeface="Calibri"/>
                <a:cs typeface="Calibri"/>
              </a:rPr>
              <a:t>. </a:t>
            </a:r>
            <a:r>
              <a:rPr lang="en-US" sz="700" i="1">
                <a:solidFill>
                  <a:schemeClr val="bg1"/>
                </a:solidFill>
                <a:latin typeface="Calibri"/>
                <a:cs typeface="Calibri"/>
              </a:rPr>
              <a:t>Drug Alcohol Depend</a:t>
            </a:r>
            <a:r>
              <a:rPr lang="en-US" sz="700">
                <a:solidFill>
                  <a:schemeClr val="bg1"/>
                </a:solidFill>
                <a:latin typeface="Calibri"/>
                <a:cs typeface="Calibri"/>
              </a:rPr>
              <a:t>. 2019;198:80–86. doi:10.1016/j.drugalcdep.2019.01.037 </a:t>
            </a:r>
          </a:p>
          <a:p>
            <a:r>
              <a:rPr lang="en-US" sz="700">
                <a:solidFill>
                  <a:schemeClr val="bg1"/>
                </a:solidFill>
                <a:latin typeface="Calibri"/>
                <a:cs typeface="Calibri"/>
              </a:rPr>
              <a:t>12.     Saloner B, Lê Cook B. </a:t>
            </a:r>
            <a:r>
              <a:rPr lang="en-US" sz="700">
                <a:solidFill>
                  <a:schemeClr val="bg1"/>
                </a:solidFill>
                <a:latin typeface="Calibri"/>
                <a:cs typeface="Calibri"/>
                <a:hlinkClick r:id="rId10">
                  <a:extLst>
                    <a:ext uri="{A12FA001-AC4F-418D-AE19-62706E023703}">
                      <ahyp:hlinkClr xmlns:ahyp="http://schemas.microsoft.com/office/drawing/2018/hyperlinkcolor" val="tx"/>
                    </a:ext>
                  </a:extLst>
                </a:hlinkClick>
              </a:rPr>
              <a:t>Blacks and Hispanics are less likely than Whites to complete addiction treatment, largely due to socioeconomic factors</a:t>
            </a:r>
            <a:r>
              <a:rPr lang="en-US" sz="700">
                <a:solidFill>
                  <a:schemeClr val="bg1"/>
                </a:solidFill>
                <a:latin typeface="Calibri"/>
                <a:cs typeface="Calibri"/>
              </a:rPr>
              <a:t>. </a:t>
            </a:r>
            <a:r>
              <a:rPr lang="en-US" sz="700" i="1">
                <a:solidFill>
                  <a:schemeClr val="bg1"/>
                </a:solidFill>
                <a:latin typeface="Calibri"/>
                <a:cs typeface="Calibri"/>
              </a:rPr>
              <a:t>Health Aff (Millwood). </a:t>
            </a:r>
            <a:r>
              <a:rPr lang="en-US" sz="700">
                <a:solidFill>
                  <a:schemeClr val="bg1"/>
                </a:solidFill>
                <a:latin typeface="Calibri"/>
                <a:cs typeface="Calibri"/>
              </a:rPr>
              <a:t>2013;32(1):135–145. doi:10.1377/hlthaff.2011.0983 </a:t>
            </a:r>
          </a:p>
          <a:p>
            <a:r>
              <a:rPr lang="en-US" sz="700">
                <a:solidFill>
                  <a:schemeClr val="bg1"/>
                </a:solidFill>
                <a:latin typeface="Calibri"/>
                <a:cs typeface="Calibri"/>
              </a:rPr>
              <a:t>13.     Lagisetty PA, Ross R, Bohnert A, Clay M, Maust DT. Buprenorphine Treatment Divide by Race/Ethnicity and Payment. JAMA Psychiatry. 2019;76(9):979–981. doi:10.1001/jamapsychiatry.2019.0876</a:t>
            </a:r>
          </a:p>
          <a:p>
            <a:r>
              <a:rPr lang="en-US" sz="700">
                <a:solidFill>
                  <a:schemeClr val="bg1"/>
                </a:solidFill>
                <a:latin typeface="Calibri"/>
                <a:cs typeface="Calibri"/>
              </a:rPr>
              <a:t>14.     Mark TL, Dowd WN, Council CL. Tracking the Quality of Addiction Treatment Over Time and Across States: Using the Federal Government’s “Signs” of Higher Quality [Internet]. Research Triangle Park (NC): RTI Press; 2020 Jul. Available from: </a:t>
            </a:r>
            <a:r>
              <a:rPr lang="en-US" sz="700">
                <a:solidFill>
                  <a:schemeClr val="bg1"/>
                </a:solidFill>
                <a:latin typeface="Calibri"/>
                <a:cs typeface="Calibri"/>
                <a:hlinkClick r:id="rId11">
                  <a:extLst>
                    <a:ext uri="{A12FA001-AC4F-418D-AE19-62706E023703}">
                      <ahyp:hlinkClr xmlns:ahyp="http://schemas.microsoft.com/office/drawing/2018/hyperlinkcolor" val="tx"/>
                    </a:ext>
                  </a:extLst>
                </a:hlinkClick>
              </a:rPr>
              <a:t>https://www.ncbi.nlm.nih.gov/books/NBK559647/</a:t>
            </a:r>
            <a:r>
              <a:rPr lang="en-US" sz="700">
                <a:solidFill>
                  <a:schemeClr val="bg1"/>
                </a:solidFill>
                <a:latin typeface="Calibri"/>
                <a:cs typeface="Calibri"/>
              </a:rPr>
              <a:t> </a:t>
            </a:r>
            <a:r>
              <a:rPr lang="en-US" sz="700" err="1">
                <a:solidFill>
                  <a:schemeClr val="bg1"/>
                </a:solidFill>
                <a:latin typeface="Calibri"/>
                <a:cs typeface="Calibri"/>
              </a:rPr>
              <a:t>doi</a:t>
            </a:r>
            <a:r>
              <a:rPr lang="en-US" sz="700">
                <a:solidFill>
                  <a:schemeClr val="bg1"/>
                </a:solidFill>
                <a:latin typeface="Calibri"/>
                <a:cs typeface="Calibri"/>
              </a:rPr>
              <a:t>: 10.3768/rtipress.2020.rr.0040.2007 </a:t>
            </a:r>
          </a:p>
          <a:p>
            <a:endParaRPr lang="en-US" sz="700">
              <a:latin typeface="Calibri"/>
              <a:cs typeface="Arial"/>
            </a:endParaRPr>
          </a:p>
        </p:txBody>
      </p:sp>
    </p:spTree>
    <p:extLst>
      <p:ext uri="{BB962C8B-B14F-4D97-AF65-F5344CB8AC3E}">
        <p14:creationId xmlns:p14="http://schemas.microsoft.com/office/powerpoint/2010/main" val="4253127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BEB6A3-7A14-1CE3-C84A-6EA8CF9A3019}"/>
              </a:ext>
            </a:extLst>
          </p:cNvPr>
          <p:cNvSpPr>
            <a:spLocks noGrp="1"/>
          </p:cNvSpPr>
          <p:nvPr>
            <p:ph type="title"/>
          </p:nvPr>
        </p:nvSpPr>
        <p:spPr>
          <a:xfrm>
            <a:off x="838200" y="675085"/>
            <a:ext cx="11353800" cy="646331"/>
          </a:xfrm>
        </p:spPr>
        <p:txBody>
          <a:bodyPr/>
          <a:lstStyle/>
          <a:p>
            <a:r>
              <a:rPr lang="en-US" sz="4000"/>
              <a:t>Impact of Stigma on Care in SUD + Pregnancy</a:t>
            </a:r>
            <a:endParaRPr lang="en-US" sz="2000"/>
          </a:p>
        </p:txBody>
      </p:sp>
      <p:sp>
        <p:nvSpPr>
          <p:cNvPr id="13" name="Content Placeholder 12">
            <a:extLst>
              <a:ext uri="{FF2B5EF4-FFF2-40B4-BE49-F238E27FC236}">
                <a16:creationId xmlns:a16="http://schemas.microsoft.com/office/drawing/2014/main" id="{A5B3BD3A-2246-CA1C-9088-FC1F0E267863}"/>
              </a:ext>
            </a:extLst>
          </p:cNvPr>
          <p:cNvSpPr>
            <a:spLocks noGrp="1"/>
          </p:cNvSpPr>
          <p:nvPr>
            <p:ph idx="1"/>
          </p:nvPr>
        </p:nvSpPr>
        <p:spPr>
          <a:xfrm>
            <a:off x="838201" y="1690777"/>
            <a:ext cx="6388510" cy="3109826"/>
          </a:xfrm>
        </p:spPr>
        <p:txBody>
          <a:bodyPr/>
          <a:lstStyle/>
          <a:p>
            <a:pPr>
              <a:lnSpc>
                <a:spcPct val="110000"/>
              </a:lnSpc>
            </a:pPr>
            <a:r>
              <a:rPr lang="en-US"/>
              <a:t>A pregnant person is 17% less likely to receive an appointment for substance use disorder treatment</a:t>
            </a:r>
            <a:r>
              <a:rPr lang="en-US" baseline="30000"/>
              <a:t>15  </a:t>
            </a:r>
            <a:r>
              <a:rPr lang="en-US"/>
              <a:t>or breastfeed their babies</a:t>
            </a:r>
            <a:r>
              <a:rPr lang="en-US" baseline="30000"/>
              <a:t>16,17 </a:t>
            </a:r>
            <a:endParaRPr lang="en-US" baseline="30000">
              <a:cs typeface="Arial"/>
            </a:endParaRPr>
          </a:p>
          <a:p>
            <a:r>
              <a:rPr lang="en-US"/>
              <a:t>Pregnant patients avoid discussing    substance use due to shame and fear of disapproval or of loss of parental rights</a:t>
            </a:r>
            <a:r>
              <a:rPr lang="en-US" baseline="30000"/>
              <a:t>9</a:t>
            </a:r>
            <a:endParaRPr lang="en-US" baseline="30000">
              <a:cs typeface="Calibri"/>
            </a:endParaRPr>
          </a:p>
        </p:txBody>
      </p:sp>
      <p:sp>
        <p:nvSpPr>
          <p:cNvPr id="12" name="Slide Number Placeholder 11">
            <a:extLst>
              <a:ext uri="{FF2B5EF4-FFF2-40B4-BE49-F238E27FC236}">
                <a16:creationId xmlns:a16="http://schemas.microsoft.com/office/drawing/2014/main" id="{1CDB1C4E-61EE-E2D7-2F3C-1640B617529B}"/>
              </a:ext>
            </a:extLst>
          </p:cNvPr>
          <p:cNvSpPr>
            <a:spLocks noGrp="1"/>
          </p:cNvSpPr>
          <p:nvPr>
            <p:ph type="sldNum" sz="quarter" idx="12"/>
          </p:nvPr>
        </p:nvSpPr>
        <p:spPr/>
        <p:txBody>
          <a:bodyPr/>
          <a:lstStyle/>
          <a:p>
            <a:fld id="{3ED6CC7B-5059-9042-9C42-A02B59E0CD4C}" type="slidenum">
              <a:rPr lang="en-US" smtClean="0"/>
              <a:pPr/>
              <a:t>17</a:t>
            </a:fld>
            <a:endParaRPr lang="en-US"/>
          </a:p>
        </p:txBody>
      </p:sp>
      <p:pic>
        <p:nvPicPr>
          <p:cNvPr id="10" name="Picture 9">
            <a:extLst>
              <a:ext uri="{FF2B5EF4-FFF2-40B4-BE49-F238E27FC236}">
                <a16:creationId xmlns:a16="http://schemas.microsoft.com/office/drawing/2014/main" id="{E38AD409-1478-90BD-4264-C61264B075AD}"/>
              </a:ext>
            </a:extLst>
          </p:cNvPr>
          <p:cNvPicPr>
            <a:picLocks noChangeAspect="1"/>
          </p:cNvPicPr>
          <p:nvPr/>
        </p:nvPicPr>
        <p:blipFill>
          <a:blip r:embed="rId3"/>
          <a:srcRect/>
          <a:stretch/>
        </p:blipFill>
        <p:spPr>
          <a:xfrm>
            <a:off x="6997104" y="1782711"/>
            <a:ext cx="4943809" cy="3292577"/>
          </a:xfrm>
          <a:prstGeom prst="rect">
            <a:avLst/>
          </a:prstGeom>
        </p:spPr>
      </p:pic>
      <p:sp>
        <p:nvSpPr>
          <p:cNvPr id="11" name="TextBox 10">
            <a:extLst>
              <a:ext uri="{FF2B5EF4-FFF2-40B4-BE49-F238E27FC236}">
                <a16:creationId xmlns:a16="http://schemas.microsoft.com/office/drawing/2014/main" id="{77125B84-6BC4-F5A3-743A-2D38031E2DAA}"/>
              </a:ext>
            </a:extLst>
          </p:cNvPr>
          <p:cNvSpPr txBox="1"/>
          <p:nvPr/>
        </p:nvSpPr>
        <p:spPr>
          <a:xfrm>
            <a:off x="244207" y="6230038"/>
            <a:ext cx="1081305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9. Frazer Z, McConnell K, Jansson LM. Treatment for substance use disorders in pregnant women: motivators and barriers. Drug Alcohol Depend. 2019;205:107652. doi:10.1016/j.drugalcdep.2019.107652</a:t>
            </a:r>
          </a:p>
          <a:p>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15. Patrick SW, Richards MR, Dupont WD, et al. Association of pregnancy and insurance status with treatment access for opioid use disorder. </a:t>
            </a:r>
            <a:r>
              <a:rPr lang="en-US" sz="700" i="1">
                <a:solidFill>
                  <a:schemeClr val="bg1"/>
                </a:solidFill>
                <a:latin typeface="Calibri" panose="020F0502020204030204" pitchFamily="34" charset="0"/>
                <a:ea typeface="Calibri" panose="020F0502020204030204" pitchFamily="34" charset="0"/>
                <a:cs typeface="Calibri" panose="020F0502020204030204" pitchFamily="34" charset="0"/>
              </a:rPr>
              <a:t>JAMA </a:t>
            </a:r>
            <a:r>
              <a:rPr lang="en-US" sz="700" i="1" err="1">
                <a:solidFill>
                  <a:schemeClr val="bg1"/>
                </a:solidFill>
                <a:latin typeface="Calibri" panose="020F0502020204030204" pitchFamily="34" charset="0"/>
                <a:ea typeface="Calibri" panose="020F0502020204030204" pitchFamily="34" charset="0"/>
                <a:cs typeface="Calibri" panose="020F0502020204030204" pitchFamily="34" charset="0"/>
              </a:rPr>
              <a:t>Netw</a:t>
            </a:r>
            <a:r>
              <a:rPr lang="en-US" sz="700" i="1">
                <a:solidFill>
                  <a:schemeClr val="bg1"/>
                </a:solidFill>
                <a:latin typeface="Calibri" panose="020F0502020204030204" pitchFamily="34" charset="0"/>
                <a:ea typeface="Calibri" panose="020F0502020204030204" pitchFamily="34" charset="0"/>
                <a:cs typeface="Calibri" panose="020F0502020204030204" pitchFamily="34" charset="0"/>
              </a:rPr>
              <a:t> Open</a:t>
            </a:r>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 2020;3(8):e2013456. doi:10.1001/jamanetworkopen.2020.13456 ​</a:t>
            </a:r>
          </a:p>
          <a:p>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16. Demirci JR, Bogen DL, </a:t>
            </a:r>
            <a:r>
              <a:rPr lang="en-US" sz="700" err="1">
                <a:solidFill>
                  <a:schemeClr val="bg1"/>
                </a:solidFill>
                <a:latin typeface="Calibri" panose="020F0502020204030204" pitchFamily="34" charset="0"/>
                <a:ea typeface="Calibri" panose="020F0502020204030204" pitchFamily="34" charset="0"/>
                <a:cs typeface="Calibri" panose="020F0502020204030204" pitchFamily="34" charset="0"/>
              </a:rPr>
              <a:t>Klionsky</a:t>
            </a:r>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 Y. Breastfeeding and methadone therapy: the maternal experience. </a:t>
            </a:r>
            <a:r>
              <a:rPr lang="en-US" sz="700" i="1" err="1">
                <a:solidFill>
                  <a:schemeClr val="bg1"/>
                </a:solidFill>
                <a:latin typeface="Calibri" panose="020F0502020204030204" pitchFamily="34" charset="0"/>
                <a:ea typeface="Calibri" panose="020F0502020204030204" pitchFamily="34" charset="0"/>
                <a:cs typeface="Calibri" panose="020F0502020204030204" pitchFamily="34" charset="0"/>
              </a:rPr>
              <a:t>Subst</a:t>
            </a:r>
            <a:r>
              <a:rPr lang="en-US" sz="700" i="1">
                <a:solidFill>
                  <a:schemeClr val="bg1"/>
                </a:solidFill>
                <a:latin typeface="Calibri" panose="020F0502020204030204" pitchFamily="34" charset="0"/>
                <a:ea typeface="Calibri" panose="020F0502020204030204" pitchFamily="34" charset="0"/>
                <a:cs typeface="Calibri" panose="020F0502020204030204" pitchFamily="34" charset="0"/>
              </a:rPr>
              <a:t> Abus</a:t>
            </a:r>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 2015;36(2):203–208. doi:10.1080/08897077.2014.902417​​</a:t>
            </a:r>
          </a:p>
          <a:p>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17. </a:t>
            </a:r>
            <a:r>
              <a:rPr lang="en-US" sz="700" err="1">
                <a:solidFill>
                  <a:schemeClr val="bg1"/>
                </a:solidFill>
                <a:latin typeface="Calibri" panose="020F0502020204030204" pitchFamily="34" charset="0"/>
                <a:ea typeface="Calibri" panose="020F0502020204030204" pitchFamily="34" charset="0"/>
                <a:cs typeface="Calibri" panose="020F0502020204030204" pitchFamily="34" charset="0"/>
              </a:rPr>
              <a:t>McGlothen</a:t>
            </a:r>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 KS, Cleveland LM, Gill SL. "I'm doing the best that I can for her": infant-feeding decisions of mothers receiving medication-assisted treatment for an opioid use disorder. </a:t>
            </a:r>
            <a:r>
              <a:rPr lang="en-US" sz="700" i="1">
                <a:solidFill>
                  <a:schemeClr val="bg1"/>
                </a:solidFill>
                <a:latin typeface="Calibri" panose="020F0502020204030204" pitchFamily="34" charset="0"/>
                <a:ea typeface="Calibri" panose="020F0502020204030204" pitchFamily="34" charset="0"/>
                <a:cs typeface="Calibri" panose="020F0502020204030204" pitchFamily="34" charset="0"/>
              </a:rPr>
              <a:t>J Hum </a:t>
            </a:r>
            <a:r>
              <a:rPr lang="en-US" sz="700" i="1" err="1">
                <a:solidFill>
                  <a:schemeClr val="bg1"/>
                </a:solidFill>
                <a:latin typeface="Calibri" panose="020F0502020204030204" pitchFamily="34" charset="0"/>
                <a:ea typeface="Calibri" panose="020F0502020204030204" pitchFamily="34" charset="0"/>
                <a:cs typeface="Calibri" panose="020F0502020204030204" pitchFamily="34" charset="0"/>
              </a:rPr>
              <a:t>Lact</a:t>
            </a:r>
            <a:r>
              <a:rPr lang="en-US" sz="700" i="1">
                <a:solidFill>
                  <a:schemeClr val="bg1"/>
                </a:solidFill>
                <a:latin typeface="Calibri" panose="020F0502020204030204" pitchFamily="34" charset="0"/>
                <a:ea typeface="Calibri" panose="020F0502020204030204" pitchFamily="34" charset="0"/>
                <a:cs typeface="Calibri" panose="020F0502020204030204" pitchFamily="34" charset="0"/>
              </a:rPr>
              <a:t>.</a:t>
            </a:r>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 2018;34(3):535–542.                 doi:10.1177/0890334417745521</a:t>
            </a:r>
          </a:p>
        </p:txBody>
      </p:sp>
    </p:spTree>
    <p:extLst>
      <p:ext uri="{BB962C8B-B14F-4D97-AF65-F5344CB8AC3E}">
        <p14:creationId xmlns:p14="http://schemas.microsoft.com/office/powerpoint/2010/main" val="6749433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BEB6A3-7A14-1CE3-C84A-6EA8CF9A3019}"/>
              </a:ext>
            </a:extLst>
          </p:cNvPr>
          <p:cNvSpPr>
            <a:spLocks noGrp="1"/>
          </p:cNvSpPr>
          <p:nvPr>
            <p:ph type="title"/>
          </p:nvPr>
        </p:nvSpPr>
        <p:spPr>
          <a:xfrm>
            <a:off x="838200" y="675085"/>
            <a:ext cx="11353800" cy="646331"/>
          </a:xfrm>
        </p:spPr>
        <p:txBody>
          <a:bodyPr/>
          <a:lstStyle/>
          <a:p>
            <a:r>
              <a:rPr lang="en-US" sz="4000"/>
              <a:t>Impact of Stigma on Care in SUD + Pregnancy</a:t>
            </a:r>
            <a:endParaRPr lang="en-US" sz="2000"/>
          </a:p>
        </p:txBody>
      </p:sp>
      <p:sp>
        <p:nvSpPr>
          <p:cNvPr id="13" name="Content Placeholder 12">
            <a:extLst>
              <a:ext uri="{FF2B5EF4-FFF2-40B4-BE49-F238E27FC236}">
                <a16:creationId xmlns:a16="http://schemas.microsoft.com/office/drawing/2014/main" id="{A5B3BD3A-2246-CA1C-9088-FC1F0E267863}"/>
              </a:ext>
            </a:extLst>
          </p:cNvPr>
          <p:cNvSpPr>
            <a:spLocks noGrp="1"/>
          </p:cNvSpPr>
          <p:nvPr>
            <p:ph idx="1"/>
          </p:nvPr>
        </p:nvSpPr>
        <p:spPr>
          <a:xfrm>
            <a:off x="838200" y="1923793"/>
            <a:ext cx="5857568" cy="3910900"/>
          </a:xfrm>
        </p:spPr>
        <p:txBody>
          <a:bodyPr/>
          <a:lstStyle/>
          <a:p>
            <a:pPr>
              <a:lnSpc>
                <a:spcPct val="110000"/>
              </a:lnSpc>
            </a:pPr>
            <a:r>
              <a:rPr lang="en-US"/>
              <a:t>Feeling judged as mothers</a:t>
            </a:r>
            <a:r>
              <a:rPr lang="en-US" baseline="30000"/>
              <a:t>17</a:t>
            </a:r>
            <a:endParaRPr lang="en-US" baseline="30000">
              <a:cs typeface="Arial"/>
            </a:endParaRPr>
          </a:p>
          <a:p>
            <a:pPr>
              <a:lnSpc>
                <a:spcPct val="110000"/>
              </a:lnSpc>
            </a:pPr>
            <a:r>
              <a:rPr lang="en-US"/>
              <a:t>Avoiding visiting infants in the hospital</a:t>
            </a:r>
            <a:r>
              <a:rPr lang="en-US" baseline="30000"/>
              <a:t>17 </a:t>
            </a:r>
            <a:endParaRPr lang="en-US" baseline="30000">
              <a:cs typeface="Arial"/>
            </a:endParaRPr>
          </a:p>
          <a:p>
            <a:pPr>
              <a:lnSpc>
                <a:spcPct val="110000"/>
              </a:lnSpc>
            </a:pPr>
            <a:r>
              <a:rPr lang="en-US"/>
              <a:t>Constantly watched when visiting their babies</a:t>
            </a:r>
            <a:r>
              <a:rPr lang="en-US" baseline="30000"/>
              <a:t>17</a:t>
            </a:r>
            <a:endParaRPr lang="en-US" baseline="30000">
              <a:cs typeface="Arial"/>
            </a:endParaRPr>
          </a:p>
          <a:p>
            <a:pPr>
              <a:lnSpc>
                <a:spcPct val="110000"/>
              </a:lnSpc>
            </a:pPr>
            <a:endParaRPr lang="en-US"/>
          </a:p>
          <a:p>
            <a:pPr>
              <a:lnSpc>
                <a:spcPct val="110000"/>
              </a:lnSpc>
            </a:pPr>
            <a:endParaRPr lang="en-US"/>
          </a:p>
        </p:txBody>
      </p:sp>
      <p:sp>
        <p:nvSpPr>
          <p:cNvPr id="12" name="Slide Number Placeholder 11">
            <a:extLst>
              <a:ext uri="{FF2B5EF4-FFF2-40B4-BE49-F238E27FC236}">
                <a16:creationId xmlns:a16="http://schemas.microsoft.com/office/drawing/2014/main" id="{1CDB1C4E-61EE-E2D7-2F3C-1640B617529B}"/>
              </a:ext>
            </a:extLst>
          </p:cNvPr>
          <p:cNvSpPr>
            <a:spLocks noGrp="1"/>
          </p:cNvSpPr>
          <p:nvPr>
            <p:ph type="sldNum" sz="quarter" idx="12"/>
          </p:nvPr>
        </p:nvSpPr>
        <p:spPr/>
        <p:txBody>
          <a:bodyPr/>
          <a:lstStyle/>
          <a:p>
            <a:fld id="{3ED6CC7B-5059-9042-9C42-A02B59E0CD4C}" type="slidenum">
              <a:rPr lang="en-US" smtClean="0"/>
              <a:pPr/>
              <a:t>18</a:t>
            </a:fld>
            <a:endParaRPr lang="en-US"/>
          </a:p>
        </p:txBody>
      </p:sp>
      <p:pic>
        <p:nvPicPr>
          <p:cNvPr id="3" name="Picture 2">
            <a:extLst>
              <a:ext uri="{FF2B5EF4-FFF2-40B4-BE49-F238E27FC236}">
                <a16:creationId xmlns:a16="http://schemas.microsoft.com/office/drawing/2014/main" id="{FE0928B2-2F56-FEBD-88CE-9AF49B905C4B}"/>
              </a:ext>
            </a:extLst>
          </p:cNvPr>
          <p:cNvPicPr>
            <a:picLocks noChangeAspect="1"/>
          </p:cNvPicPr>
          <p:nvPr/>
        </p:nvPicPr>
        <p:blipFill>
          <a:blip r:embed="rId3"/>
          <a:srcRect/>
          <a:stretch/>
        </p:blipFill>
        <p:spPr>
          <a:xfrm>
            <a:off x="6707737" y="1782711"/>
            <a:ext cx="4943809" cy="3292577"/>
          </a:xfrm>
          <a:prstGeom prst="rect">
            <a:avLst/>
          </a:prstGeom>
        </p:spPr>
      </p:pic>
      <p:sp>
        <p:nvSpPr>
          <p:cNvPr id="2" name="TextBox 1">
            <a:extLst>
              <a:ext uri="{FF2B5EF4-FFF2-40B4-BE49-F238E27FC236}">
                <a16:creationId xmlns:a16="http://schemas.microsoft.com/office/drawing/2014/main" id="{3ED9CD6A-582D-4F99-6262-3D6EDD44BB2A}"/>
              </a:ext>
            </a:extLst>
          </p:cNvPr>
          <p:cNvSpPr txBox="1"/>
          <p:nvPr/>
        </p:nvSpPr>
        <p:spPr>
          <a:xfrm>
            <a:off x="418641" y="6239220"/>
            <a:ext cx="10565175"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a:solidFill>
                  <a:srgbClr val="FFFFFF"/>
                </a:solidFill>
                <a:latin typeface="Calibri" panose="020F0502020204030204" pitchFamily="34" charset="0"/>
                <a:ea typeface="Calibri" panose="020F0502020204030204" pitchFamily="34" charset="0"/>
                <a:cs typeface="Calibri" panose="020F0502020204030204" pitchFamily="34" charset="0"/>
              </a:rPr>
              <a:t>17.  McGlothen KS, Cleveland LM, Gill SL. "I'm doing the best that I can for her": infant-feeding decisions of mothers receiving medication-assisted treatment for an opioid use disorder. </a:t>
            </a:r>
            <a:r>
              <a:rPr lang="en-US" sz="700" i="1">
                <a:solidFill>
                  <a:srgbClr val="FFFFFF"/>
                </a:solidFill>
                <a:latin typeface="Calibri" panose="020F0502020204030204" pitchFamily="34" charset="0"/>
                <a:ea typeface="Calibri" panose="020F0502020204030204" pitchFamily="34" charset="0"/>
                <a:cs typeface="Calibri" panose="020F0502020204030204" pitchFamily="34" charset="0"/>
              </a:rPr>
              <a:t>J Hum Lact.</a:t>
            </a:r>
            <a:r>
              <a:rPr lang="en-US" sz="700">
                <a:solidFill>
                  <a:srgbClr val="FFFFFF"/>
                </a:solidFill>
                <a:latin typeface="Calibri" panose="020F0502020204030204" pitchFamily="34" charset="0"/>
                <a:ea typeface="Calibri" panose="020F0502020204030204" pitchFamily="34" charset="0"/>
                <a:cs typeface="Calibri" panose="020F0502020204030204" pitchFamily="34" charset="0"/>
              </a:rPr>
              <a:t> 2018;34(3):535–542.         doi:10.1177/0890334417745521</a:t>
            </a:r>
            <a:endParaRPr lang="en-US">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25919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D44051D-EF1D-A90C-7A09-2A176F160D12}"/>
              </a:ext>
            </a:extLst>
          </p:cNvPr>
          <p:cNvSpPr/>
          <p:nvPr/>
        </p:nvSpPr>
        <p:spPr>
          <a:xfrm>
            <a:off x="1102033" y="1925377"/>
            <a:ext cx="9990393" cy="3009464"/>
          </a:xfrm>
          <a:prstGeom prst="rect">
            <a:avLst/>
          </a:prstGeom>
          <a:solidFill>
            <a:schemeClr val="tx1">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4D15A802-7A51-5A3F-090B-54DEABA23766}"/>
              </a:ext>
            </a:extLst>
          </p:cNvPr>
          <p:cNvSpPr/>
          <p:nvPr/>
        </p:nvSpPr>
        <p:spPr>
          <a:xfrm>
            <a:off x="1102033" y="4165101"/>
            <a:ext cx="9990393" cy="1221385"/>
          </a:xfrm>
          <a:prstGeom prst="rect">
            <a:avLst/>
          </a:prstGeom>
          <a:solidFill>
            <a:schemeClr val="tx1">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6DBEB6A3-7A14-1CE3-C84A-6EA8CF9A3019}"/>
              </a:ext>
            </a:extLst>
          </p:cNvPr>
          <p:cNvSpPr>
            <a:spLocks noGrp="1"/>
          </p:cNvSpPr>
          <p:nvPr>
            <p:ph type="title"/>
          </p:nvPr>
        </p:nvSpPr>
        <p:spPr>
          <a:xfrm>
            <a:off x="838200" y="675085"/>
            <a:ext cx="11353800" cy="646331"/>
          </a:xfrm>
        </p:spPr>
        <p:txBody>
          <a:bodyPr/>
          <a:lstStyle/>
          <a:p>
            <a:r>
              <a:rPr lang="en-US" sz="4000"/>
              <a:t>Impact of Stigma on Care in SUD + Pregnancy</a:t>
            </a:r>
            <a:endParaRPr lang="en-US" sz="2000"/>
          </a:p>
        </p:txBody>
      </p:sp>
      <p:sp>
        <p:nvSpPr>
          <p:cNvPr id="12" name="Slide Number Placeholder 11">
            <a:extLst>
              <a:ext uri="{FF2B5EF4-FFF2-40B4-BE49-F238E27FC236}">
                <a16:creationId xmlns:a16="http://schemas.microsoft.com/office/drawing/2014/main" id="{1CDB1C4E-61EE-E2D7-2F3C-1640B617529B}"/>
              </a:ext>
            </a:extLst>
          </p:cNvPr>
          <p:cNvSpPr>
            <a:spLocks noGrp="1"/>
          </p:cNvSpPr>
          <p:nvPr>
            <p:ph type="sldNum" sz="quarter" idx="12"/>
          </p:nvPr>
        </p:nvSpPr>
        <p:spPr/>
        <p:txBody>
          <a:bodyPr/>
          <a:lstStyle/>
          <a:p>
            <a:fld id="{3ED6CC7B-5059-9042-9C42-A02B59E0CD4C}" type="slidenum">
              <a:rPr lang="en-US" smtClean="0"/>
              <a:pPr/>
              <a:t>19</a:t>
            </a:fld>
            <a:endParaRPr lang="en-US"/>
          </a:p>
        </p:txBody>
      </p:sp>
      <p:sp>
        <p:nvSpPr>
          <p:cNvPr id="3" name="TextBox 2">
            <a:extLst>
              <a:ext uri="{FF2B5EF4-FFF2-40B4-BE49-F238E27FC236}">
                <a16:creationId xmlns:a16="http://schemas.microsoft.com/office/drawing/2014/main" id="{2E510460-7519-0476-9907-E7B2D99F0C99}"/>
              </a:ext>
            </a:extLst>
          </p:cNvPr>
          <p:cNvSpPr txBox="1"/>
          <p:nvPr/>
        </p:nvSpPr>
        <p:spPr>
          <a:xfrm>
            <a:off x="1644172" y="2165780"/>
            <a:ext cx="9156563" cy="2201628"/>
          </a:xfrm>
          <a:prstGeom prst="rect">
            <a:avLst/>
          </a:prstGeom>
          <a:noFill/>
        </p:spPr>
        <p:txBody>
          <a:bodyPr wrap="square" lIns="91440" tIns="45720" rIns="91440" bIns="45720" anchor="t">
            <a:spAutoFit/>
          </a:bodyPr>
          <a:lstStyle/>
          <a:p>
            <a:pPr>
              <a:lnSpc>
                <a:spcPct val="110000"/>
              </a:lnSpc>
            </a:pPr>
            <a:r>
              <a:rPr lang="en-US" sz="2400" b="0" i="0">
                <a:effectLst/>
              </a:rPr>
              <a:t>I overheard the nurses call my baby the NAS [neonatal abstinence syndrome] baby. They never used her name, and it was a stab in the heart, and I felt so embarrassed. It was very demeaning</a:t>
            </a:r>
            <a:r>
              <a:rPr lang="en-US" sz="2400"/>
              <a:t>.</a:t>
            </a:r>
            <a:r>
              <a:rPr lang="en-US" sz="2400" baseline="30000"/>
              <a:t>18</a:t>
            </a:r>
            <a:r>
              <a:rPr lang="en-US" sz="2400"/>
              <a:t>”</a:t>
            </a:r>
            <a:r>
              <a:rPr lang="en-US" sz="2400" b="0" i="0">
                <a:effectLst/>
              </a:rPr>
              <a:t> </a:t>
            </a:r>
          </a:p>
          <a:p>
            <a:pPr>
              <a:lnSpc>
                <a:spcPct val="110000"/>
              </a:lnSpc>
            </a:pPr>
            <a:endParaRPr lang="en-US"/>
          </a:p>
          <a:p>
            <a:pPr>
              <a:lnSpc>
                <a:spcPct val="110000"/>
              </a:lnSpc>
            </a:pPr>
            <a:br>
              <a:rPr lang="en-US" b="1" i="0">
                <a:effectLst/>
              </a:rPr>
            </a:br>
            <a:endParaRPr lang="en-US" b="1">
              <a:solidFill>
                <a:schemeClr val="bg1"/>
              </a:solidFill>
              <a:cs typeface="Arial"/>
            </a:endParaRPr>
          </a:p>
        </p:txBody>
      </p:sp>
      <p:grpSp>
        <p:nvGrpSpPr>
          <p:cNvPr id="2" name="Group 1">
            <a:extLst>
              <a:ext uri="{FF2B5EF4-FFF2-40B4-BE49-F238E27FC236}">
                <a16:creationId xmlns:a16="http://schemas.microsoft.com/office/drawing/2014/main" id="{316A520C-768E-D15E-663B-9C305ACF90EB}"/>
              </a:ext>
            </a:extLst>
          </p:cNvPr>
          <p:cNvGrpSpPr/>
          <p:nvPr/>
        </p:nvGrpSpPr>
        <p:grpSpPr>
          <a:xfrm>
            <a:off x="835742" y="1699771"/>
            <a:ext cx="694267" cy="931194"/>
            <a:chOff x="6111359" y="1471513"/>
            <a:chExt cx="694267" cy="931194"/>
          </a:xfrm>
        </p:grpSpPr>
        <p:sp>
          <p:nvSpPr>
            <p:cNvPr id="7" name="Oval 6">
              <a:extLst>
                <a:ext uri="{FF2B5EF4-FFF2-40B4-BE49-F238E27FC236}">
                  <a16:creationId xmlns:a16="http://schemas.microsoft.com/office/drawing/2014/main" id="{10F6BA4B-523A-8DA7-CE66-8FD10A17925D}"/>
                </a:ext>
              </a:extLst>
            </p:cNvPr>
            <p:cNvSpPr/>
            <p:nvPr/>
          </p:nvSpPr>
          <p:spPr>
            <a:xfrm>
              <a:off x="6111359" y="1471513"/>
              <a:ext cx="694267" cy="694267"/>
            </a:xfrm>
            <a:prstGeom prst="ellipse">
              <a:avLst/>
            </a:prstGeom>
            <a:solidFill>
              <a:schemeClr val="tx1">
                <a:lumMod val="90000"/>
                <a:lumOff val="10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8EE83A6D-EBEA-4CFF-C752-BE7F20CC101C}"/>
                </a:ext>
              </a:extLst>
            </p:cNvPr>
            <p:cNvSpPr txBox="1"/>
            <p:nvPr/>
          </p:nvSpPr>
          <p:spPr>
            <a:xfrm>
              <a:off x="6221426" y="1540933"/>
              <a:ext cx="584200" cy="861774"/>
            </a:xfrm>
            <a:prstGeom prst="rect">
              <a:avLst/>
            </a:prstGeom>
            <a:noFill/>
          </p:spPr>
          <p:txBody>
            <a:bodyPr wrap="square">
              <a:spAutoFit/>
            </a:bodyPr>
            <a:lstStyle/>
            <a:p>
              <a:r>
                <a:rPr lang="en-US" sz="5000" b="0" i="0">
                  <a:solidFill>
                    <a:schemeClr val="bg1"/>
                  </a:solidFill>
                  <a:effectLst/>
                  <a:latin typeface="Aptos" panose="020B0004020202020204" pitchFamily="34" charset="0"/>
                </a:rPr>
                <a:t>“</a:t>
              </a:r>
              <a:endParaRPr lang="en-US" sz="5000">
                <a:solidFill>
                  <a:schemeClr val="bg1"/>
                </a:solidFill>
              </a:endParaRPr>
            </a:p>
          </p:txBody>
        </p:sp>
      </p:grpSp>
      <p:sp>
        <p:nvSpPr>
          <p:cNvPr id="11" name="TextBox 10">
            <a:extLst>
              <a:ext uri="{FF2B5EF4-FFF2-40B4-BE49-F238E27FC236}">
                <a16:creationId xmlns:a16="http://schemas.microsoft.com/office/drawing/2014/main" id="{97A8DD39-238F-EBD0-E8D6-4BB77125D7AD}"/>
              </a:ext>
            </a:extLst>
          </p:cNvPr>
          <p:cNvSpPr txBox="1"/>
          <p:nvPr/>
        </p:nvSpPr>
        <p:spPr>
          <a:xfrm>
            <a:off x="2086625" y="3542295"/>
            <a:ext cx="9267174" cy="1386470"/>
          </a:xfrm>
          <a:prstGeom prst="rect">
            <a:avLst/>
          </a:prstGeom>
          <a:noFill/>
        </p:spPr>
        <p:txBody>
          <a:bodyPr wrap="square" lIns="91440" tIns="45720" rIns="91440" bIns="45720" anchor="t">
            <a:spAutoFit/>
          </a:bodyPr>
          <a:lstStyle/>
          <a:p>
            <a:pPr>
              <a:lnSpc>
                <a:spcPct val="110000"/>
              </a:lnSpc>
            </a:pPr>
            <a:endParaRPr lang="en-US" sz="2000" b="0" i="0">
              <a:effectLst/>
              <a:cs typeface="Arial"/>
            </a:endParaRPr>
          </a:p>
          <a:p>
            <a:pPr>
              <a:lnSpc>
                <a:spcPct val="110000"/>
              </a:lnSpc>
            </a:pPr>
            <a:endParaRPr lang="en-US"/>
          </a:p>
          <a:p>
            <a:pPr>
              <a:lnSpc>
                <a:spcPct val="110000"/>
              </a:lnSpc>
            </a:pPr>
            <a:br>
              <a:rPr lang="en-US" sz="2000" b="1" i="0">
                <a:effectLst/>
              </a:rPr>
            </a:br>
            <a:r>
              <a:rPr lang="en-US" sz="2000" b="1" i="0">
                <a:solidFill>
                  <a:schemeClr val="bg1"/>
                </a:solidFill>
                <a:effectLst/>
              </a:rPr>
              <a:t>(from interview conducted by H. Jones, February 25, 2021)</a:t>
            </a:r>
            <a:endParaRPr lang="en-US" sz="2000" b="1">
              <a:solidFill>
                <a:schemeClr val="bg1"/>
              </a:solidFill>
              <a:cs typeface="Arial"/>
            </a:endParaRPr>
          </a:p>
        </p:txBody>
      </p:sp>
      <p:sp>
        <p:nvSpPr>
          <p:cNvPr id="9" name="TextBox 8">
            <a:extLst>
              <a:ext uri="{FF2B5EF4-FFF2-40B4-BE49-F238E27FC236}">
                <a16:creationId xmlns:a16="http://schemas.microsoft.com/office/drawing/2014/main" id="{BAD127BF-712B-AC41-53A2-EA0A12513906}"/>
              </a:ext>
            </a:extLst>
          </p:cNvPr>
          <p:cNvSpPr txBox="1"/>
          <p:nvPr/>
        </p:nvSpPr>
        <p:spPr>
          <a:xfrm>
            <a:off x="220578" y="6266447"/>
            <a:ext cx="1070810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solidFill>
                  <a:srgbClr val="FFFFFF"/>
                </a:solidFill>
                <a:cs typeface="Arial"/>
              </a:rPr>
              <a:t>18. NIDA.</a:t>
            </a:r>
            <a:r>
              <a:rPr lang="en-US" sz="800" i="1">
                <a:solidFill>
                  <a:srgbClr val="FFFFFF"/>
                </a:solidFill>
                <a:cs typeface="Arial"/>
              </a:rPr>
              <a:t> </a:t>
            </a:r>
            <a:r>
              <a:rPr lang="en-US" sz="800">
                <a:solidFill>
                  <a:srgbClr val="FFFFFF"/>
                </a:solidFill>
                <a:cs typeface="Arial"/>
              </a:rPr>
              <a:t>Your Words Matter – Language Showing Compassion and Care for Women, Infants, Families, and Communities Impacted by Substance Use Disorder. November, 17, 2023. </a:t>
            </a:r>
            <a:r>
              <a:rPr lang="en-US" sz="800">
                <a:solidFill>
                  <a:srgbClr val="FFFFFF"/>
                </a:solidFill>
                <a:ea typeface="+mn-lt"/>
                <a:cs typeface="+mn-lt"/>
                <a:hlinkClick r:id="rId3"/>
              </a:rPr>
              <a:t>Your Words Matter – Language Showing Compassion and Care for Women, Infants, Families, and Communities Impacted by Substance Use Disorder | National Institute on Drug Abuse (NIDA) (nih.gov)</a:t>
            </a:r>
            <a:endParaRPr lang="en-US" sz="800">
              <a:solidFill>
                <a:srgbClr val="FFFFFF"/>
              </a:solidFill>
              <a:cs typeface="Arial"/>
            </a:endParaRPr>
          </a:p>
          <a:p>
            <a:endParaRPr lang="en-US" sz="800">
              <a:solidFill>
                <a:srgbClr val="FFFFFF"/>
              </a:solidFill>
              <a:cs typeface="Arial"/>
            </a:endParaRPr>
          </a:p>
        </p:txBody>
      </p:sp>
    </p:spTree>
    <p:extLst>
      <p:ext uri="{BB962C8B-B14F-4D97-AF65-F5344CB8AC3E}">
        <p14:creationId xmlns:p14="http://schemas.microsoft.com/office/powerpoint/2010/main" val="35588120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61629EA-6370-CA9A-12B0-337F032A73CA}"/>
              </a:ext>
            </a:extLst>
          </p:cNvPr>
          <p:cNvSpPr>
            <a:spLocks noGrp="1"/>
          </p:cNvSpPr>
          <p:nvPr>
            <p:ph type="title"/>
          </p:nvPr>
        </p:nvSpPr>
        <p:spPr/>
        <p:txBody>
          <a:bodyPr/>
          <a:lstStyle/>
          <a:p>
            <a:r>
              <a:rPr lang="en-US"/>
              <a:t>Insert speaker name</a:t>
            </a:r>
          </a:p>
        </p:txBody>
      </p:sp>
      <p:sp>
        <p:nvSpPr>
          <p:cNvPr id="7" name="Content Placeholder 6">
            <a:extLst>
              <a:ext uri="{FF2B5EF4-FFF2-40B4-BE49-F238E27FC236}">
                <a16:creationId xmlns:a16="http://schemas.microsoft.com/office/drawing/2014/main" id="{D0953FF7-49A7-B170-F659-92A208324304}"/>
              </a:ext>
            </a:extLst>
          </p:cNvPr>
          <p:cNvSpPr>
            <a:spLocks noGrp="1"/>
          </p:cNvSpPr>
          <p:nvPr>
            <p:ph idx="1"/>
          </p:nvPr>
        </p:nvSpPr>
        <p:spPr>
          <a:xfrm>
            <a:off x="838200" y="1825625"/>
            <a:ext cx="5620473" cy="4135748"/>
          </a:xfrm>
        </p:spPr>
        <p:txBody>
          <a:bodyPr/>
          <a:lstStyle/>
          <a:p>
            <a:pPr marL="342900" indent="-342900">
              <a:buChar char="•"/>
            </a:pPr>
            <a:r>
              <a:rPr lang="en-US"/>
              <a:t>Insert brief speaker bios</a:t>
            </a:r>
          </a:p>
          <a:p>
            <a:endParaRPr lang="en-US"/>
          </a:p>
          <a:p>
            <a:endParaRPr lang="en-US"/>
          </a:p>
          <a:p>
            <a:endParaRPr lang="en-US"/>
          </a:p>
          <a:p>
            <a:endParaRPr lang="en-US"/>
          </a:p>
          <a:p>
            <a:endParaRPr lang="en-US"/>
          </a:p>
          <a:p>
            <a:endParaRPr lang="en-US">
              <a:cs typeface="Arial"/>
            </a:endParaRPr>
          </a:p>
        </p:txBody>
      </p:sp>
      <p:sp>
        <p:nvSpPr>
          <p:cNvPr id="12" name="Slide Number Placeholder 11">
            <a:extLst>
              <a:ext uri="{FF2B5EF4-FFF2-40B4-BE49-F238E27FC236}">
                <a16:creationId xmlns:a16="http://schemas.microsoft.com/office/drawing/2014/main" id="{1CDB1C4E-61EE-E2D7-2F3C-1640B617529B}"/>
              </a:ext>
            </a:extLst>
          </p:cNvPr>
          <p:cNvSpPr>
            <a:spLocks noGrp="1"/>
          </p:cNvSpPr>
          <p:nvPr>
            <p:ph type="sldNum" sz="quarter" idx="16"/>
          </p:nvPr>
        </p:nvSpPr>
        <p:spPr>
          <a:xfrm>
            <a:off x="8610600" y="6356350"/>
            <a:ext cx="2743200" cy="365125"/>
          </a:xfrm>
        </p:spPr>
        <p:txBody>
          <a:bodyPr/>
          <a:lstStyle/>
          <a:p>
            <a:fld id="{3ED6CC7B-5059-9042-9C42-A02B59E0CD4C}" type="slidenum">
              <a:rPr lang="en-US" smtClean="0"/>
              <a:pPr/>
              <a:t>2</a:t>
            </a:fld>
            <a:endParaRPr lang="en-US"/>
          </a:p>
        </p:txBody>
      </p:sp>
      <p:sp>
        <p:nvSpPr>
          <p:cNvPr id="8" name="Picture Placeholder 7">
            <a:extLst>
              <a:ext uri="{FF2B5EF4-FFF2-40B4-BE49-F238E27FC236}">
                <a16:creationId xmlns:a16="http://schemas.microsoft.com/office/drawing/2014/main" id="{00C4D561-FEC9-B819-C259-7E4FE0127E7C}"/>
              </a:ext>
            </a:extLst>
          </p:cNvPr>
          <p:cNvSpPr>
            <a:spLocks noGrp="1"/>
          </p:cNvSpPr>
          <p:nvPr>
            <p:ph type="pic" sz="quarter" idx="13"/>
          </p:nvPr>
        </p:nvSpPr>
        <p:spPr/>
        <p:txBody>
          <a:bodyPr/>
          <a:lstStyle/>
          <a:p>
            <a:r>
              <a:rPr lang="en-US"/>
              <a:t>Insert speaker photo </a:t>
            </a:r>
          </a:p>
        </p:txBody>
      </p:sp>
    </p:spTree>
    <p:extLst>
      <p:ext uri="{BB962C8B-B14F-4D97-AF65-F5344CB8AC3E}">
        <p14:creationId xmlns:p14="http://schemas.microsoft.com/office/powerpoint/2010/main" val="7041154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BEB6A3-7A14-1CE3-C84A-6EA8CF9A3019}"/>
              </a:ext>
            </a:extLst>
          </p:cNvPr>
          <p:cNvSpPr>
            <a:spLocks noGrp="1"/>
          </p:cNvSpPr>
          <p:nvPr>
            <p:ph type="title"/>
          </p:nvPr>
        </p:nvSpPr>
        <p:spPr>
          <a:xfrm>
            <a:off x="838200" y="675085"/>
            <a:ext cx="11353800" cy="646331"/>
          </a:xfrm>
        </p:spPr>
        <p:txBody>
          <a:bodyPr/>
          <a:lstStyle/>
          <a:p>
            <a:r>
              <a:rPr lang="en-US" sz="4000"/>
              <a:t>Impact of Stigma on Care in SUD + Pregnancy</a:t>
            </a:r>
            <a:endParaRPr lang="en-US" sz="2000"/>
          </a:p>
        </p:txBody>
      </p:sp>
      <p:sp>
        <p:nvSpPr>
          <p:cNvPr id="13" name="Content Placeholder 12">
            <a:extLst>
              <a:ext uri="{FF2B5EF4-FFF2-40B4-BE49-F238E27FC236}">
                <a16:creationId xmlns:a16="http://schemas.microsoft.com/office/drawing/2014/main" id="{A5B3BD3A-2246-CA1C-9088-FC1F0E267863}"/>
              </a:ext>
            </a:extLst>
          </p:cNvPr>
          <p:cNvSpPr>
            <a:spLocks noGrp="1"/>
          </p:cNvSpPr>
          <p:nvPr>
            <p:ph idx="1"/>
          </p:nvPr>
        </p:nvSpPr>
        <p:spPr>
          <a:xfrm>
            <a:off x="838201" y="1751728"/>
            <a:ext cx="6253716" cy="3020122"/>
          </a:xfrm>
        </p:spPr>
        <p:txBody>
          <a:bodyPr/>
          <a:lstStyle/>
          <a:p>
            <a:pPr>
              <a:lnSpc>
                <a:spcPct val="110000"/>
              </a:lnSpc>
            </a:pPr>
            <a:r>
              <a:rPr lang="en-US"/>
              <a:t>Pregnant people in states that criminalize substance use during pregnancy are:</a:t>
            </a:r>
            <a:endParaRPr lang="en-US">
              <a:cs typeface="Calibri"/>
            </a:endParaRPr>
          </a:p>
          <a:p>
            <a:pPr lvl="1">
              <a:lnSpc>
                <a:spcPct val="110000"/>
              </a:lnSpc>
              <a:buFont typeface="Wingdings" panose="05000000000000000000" pitchFamily="2" charset="2"/>
              <a:buChar char="§"/>
            </a:pPr>
            <a:r>
              <a:rPr lang="en-US"/>
              <a:t>Less likely to receive MOUD treatment or timely prenatal care</a:t>
            </a:r>
            <a:r>
              <a:rPr lang="en-US" baseline="30000"/>
              <a:t>19</a:t>
            </a:r>
            <a:endParaRPr lang="en-US" baseline="30000">
              <a:cs typeface="Arial"/>
            </a:endParaRPr>
          </a:p>
          <a:p>
            <a:pPr lvl="1">
              <a:lnSpc>
                <a:spcPct val="110000"/>
              </a:lnSpc>
              <a:buFont typeface="Wingdings" panose="05000000000000000000" pitchFamily="2" charset="2"/>
              <a:buChar char="§"/>
            </a:pPr>
            <a:r>
              <a:rPr lang="en-US"/>
              <a:t>More likely to give birth to a baby that experiences neonatal abstinence syndrome</a:t>
            </a:r>
            <a:r>
              <a:rPr lang="en-US" baseline="30000"/>
              <a:t>20 </a:t>
            </a:r>
            <a:endParaRPr lang="en-US" baseline="30000">
              <a:cs typeface="Arial"/>
            </a:endParaRPr>
          </a:p>
        </p:txBody>
      </p:sp>
      <p:sp>
        <p:nvSpPr>
          <p:cNvPr id="12" name="Slide Number Placeholder 11">
            <a:extLst>
              <a:ext uri="{FF2B5EF4-FFF2-40B4-BE49-F238E27FC236}">
                <a16:creationId xmlns:a16="http://schemas.microsoft.com/office/drawing/2014/main" id="{1CDB1C4E-61EE-E2D7-2F3C-1640B617529B}"/>
              </a:ext>
            </a:extLst>
          </p:cNvPr>
          <p:cNvSpPr>
            <a:spLocks noGrp="1"/>
          </p:cNvSpPr>
          <p:nvPr>
            <p:ph type="sldNum" sz="quarter" idx="12"/>
          </p:nvPr>
        </p:nvSpPr>
        <p:spPr/>
        <p:txBody>
          <a:bodyPr/>
          <a:lstStyle/>
          <a:p>
            <a:fld id="{3ED6CC7B-5059-9042-9C42-A02B59E0CD4C}" type="slidenum">
              <a:rPr lang="en-US" smtClean="0"/>
              <a:pPr/>
              <a:t>20</a:t>
            </a:fld>
            <a:endParaRPr lang="en-US"/>
          </a:p>
        </p:txBody>
      </p:sp>
      <p:pic>
        <p:nvPicPr>
          <p:cNvPr id="5" name="Picture 4">
            <a:extLst>
              <a:ext uri="{FF2B5EF4-FFF2-40B4-BE49-F238E27FC236}">
                <a16:creationId xmlns:a16="http://schemas.microsoft.com/office/drawing/2014/main" id="{8BE24AF7-689D-ECCB-3E13-03320299BF31}"/>
              </a:ext>
            </a:extLst>
          </p:cNvPr>
          <p:cNvPicPr>
            <a:picLocks noChangeAspect="1"/>
          </p:cNvPicPr>
          <p:nvPr/>
        </p:nvPicPr>
        <p:blipFill>
          <a:blip r:embed="rId3"/>
          <a:srcRect l="3904" r="3904"/>
          <a:stretch/>
        </p:blipFill>
        <p:spPr>
          <a:xfrm>
            <a:off x="7963786" y="1590453"/>
            <a:ext cx="3390013" cy="3677093"/>
          </a:xfrm>
          <a:prstGeom prst="rect">
            <a:avLst/>
          </a:prstGeom>
        </p:spPr>
      </p:pic>
      <p:sp>
        <p:nvSpPr>
          <p:cNvPr id="2" name="TextBox 1">
            <a:extLst>
              <a:ext uri="{FF2B5EF4-FFF2-40B4-BE49-F238E27FC236}">
                <a16:creationId xmlns:a16="http://schemas.microsoft.com/office/drawing/2014/main" id="{DA774C23-23A1-0E96-565F-5CA5D7D0C0A6}"/>
              </a:ext>
            </a:extLst>
          </p:cNvPr>
          <p:cNvSpPr txBox="1"/>
          <p:nvPr/>
        </p:nvSpPr>
        <p:spPr>
          <a:xfrm>
            <a:off x="216666" y="6230038"/>
            <a:ext cx="10675344"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19. </a:t>
            </a:r>
            <a:r>
              <a:rPr lang="en-US" sz="700" err="1">
                <a:solidFill>
                  <a:schemeClr val="bg1"/>
                </a:solidFill>
                <a:latin typeface="Calibri" panose="020F0502020204030204" pitchFamily="34" charset="0"/>
                <a:ea typeface="Calibri" panose="020F0502020204030204" pitchFamily="34" charset="0"/>
                <a:cs typeface="Calibri" panose="020F0502020204030204" pitchFamily="34" charset="0"/>
              </a:rPr>
              <a:t>Angelotta</a:t>
            </a:r>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 C, Weiss CJ, </a:t>
            </a:r>
            <a:r>
              <a:rPr lang="en-US" sz="700" err="1">
                <a:solidFill>
                  <a:schemeClr val="bg1"/>
                </a:solidFill>
                <a:latin typeface="Calibri" panose="020F0502020204030204" pitchFamily="34" charset="0"/>
                <a:ea typeface="Calibri" panose="020F0502020204030204" pitchFamily="34" charset="0"/>
                <a:cs typeface="Calibri" panose="020F0502020204030204" pitchFamily="34" charset="0"/>
              </a:rPr>
              <a:t>Angelotta</a:t>
            </a:r>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 JW, Friedman RA. A moral or medical problem? The relationship between legal penalties and treatment practices for opioid use disorders in pregnant women. </a:t>
            </a:r>
            <a:r>
              <a:rPr lang="en-US" sz="700" i="1" err="1">
                <a:solidFill>
                  <a:schemeClr val="bg1"/>
                </a:solidFill>
                <a:latin typeface="Calibri" panose="020F0502020204030204" pitchFamily="34" charset="0"/>
                <a:ea typeface="Calibri" panose="020F0502020204030204" pitchFamily="34" charset="0"/>
                <a:cs typeface="Calibri" panose="020F0502020204030204" pitchFamily="34" charset="0"/>
              </a:rPr>
              <a:t>Womens</a:t>
            </a:r>
            <a:r>
              <a:rPr lang="en-US" sz="700" i="1">
                <a:solidFill>
                  <a:schemeClr val="bg1"/>
                </a:solidFill>
                <a:latin typeface="Calibri" panose="020F0502020204030204" pitchFamily="34" charset="0"/>
                <a:ea typeface="Calibri" panose="020F0502020204030204" pitchFamily="34" charset="0"/>
                <a:cs typeface="Calibri" panose="020F0502020204030204" pitchFamily="34" charset="0"/>
              </a:rPr>
              <a:t> Health Issues</a:t>
            </a:r>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 2016;26(6):595–601.  doi:10.1016/j.whi.2016.09.002​​</a:t>
            </a:r>
          </a:p>
          <a:p>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20. Faherty LJ, Kranz AM, Russell-Fritch J, Patrick SW, Cantor J, Stein BD. </a:t>
            </a:r>
            <a:r>
              <a:rPr lang="en-US" sz="700" u="sng">
                <a:solidFill>
                  <a:schemeClr val="bg1"/>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Association of punitive and reporting state policies related to substance use in pregnancy with rates of neonatal abstinence syndrome</a:t>
            </a:r>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700" i="1">
                <a:solidFill>
                  <a:schemeClr val="bg1"/>
                </a:solidFill>
                <a:latin typeface="Calibri" panose="020F0502020204030204" pitchFamily="34" charset="0"/>
                <a:ea typeface="Calibri" panose="020F0502020204030204" pitchFamily="34" charset="0"/>
                <a:cs typeface="Calibri" panose="020F0502020204030204" pitchFamily="34" charset="0"/>
              </a:rPr>
              <a:t>JAMA </a:t>
            </a:r>
            <a:r>
              <a:rPr lang="en-US" sz="700" i="1" err="1">
                <a:solidFill>
                  <a:schemeClr val="bg1"/>
                </a:solidFill>
                <a:latin typeface="Calibri" panose="020F0502020204030204" pitchFamily="34" charset="0"/>
                <a:ea typeface="Calibri" panose="020F0502020204030204" pitchFamily="34" charset="0"/>
                <a:cs typeface="Calibri" panose="020F0502020204030204" pitchFamily="34" charset="0"/>
              </a:rPr>
              <a:t>Netw</a:t>
            </a:r>
            <a:r>
              <a:rPr lang="en-US" sz="700" i="1">
                <a:solidFill>
                  <a:schemeClr val="bg1"/>
                </a:solidFill>
                <a:latin typeface="Calibri" panose="020F0502020204030204" pitchFamily="34" charset="0"/>
                <a:ea typeface="Calibri" panose="020F0502020204030204" pitchFamily="34" charset="0"/>
                <a:cs typeface="Calibri" panose="020F0502020204030204" pitchFamily="34" charset="0"/>
              </a:rPr>
              <a:t> Open.</a:t>
            </a:r>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 2019;2(11):e1914078.  doi:10.1001/jamanetworkopen.2019.</a:t>
            </a:r>
            <a:r>
              <a:rPr lang="en-US" sz="700">
                <a:latin typeface="Calibri" panose="020F0502020204030204" pitchFamily="34" charset="0"/>
                <a:ea typeface="Calibri" panose="020F0502020204030204" pitchFamily="34" charset="0"/>
                <a:cs typeface="Calibri" panose="020F0502020204030204" pitchFamily="34" charset="0"/>
              </a:rPr>
              <a:t>14078​​</a:t>
            </a:r>
          </a:p>
        </p:txBody>
      </p:sp>
    </p:spTree>
    <p:extLst>
      <p:ext uri="{BB962C8B-B14F-4D97-AF65-F5344CB8AC3E}">
        <p14:creationId xmlns:p14="http://schemas.microsoft.com/office/powerpoint/2010/main" val="40291714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BEB6A3-7A14-1CE3-C84A-6EA8CF9A3019}"/>
              </a:ext>
            </a:extLst>
          </p:cNvPr>
          <p:cNvSpPr>
            <a:spLocks noGrp="1"/>
          </p:cNvSpPr>
          <p:nvPr>
            <p:ph type="title"/>
          </p:nvPr>
        </p:nvSpPr>
        <p:spPr>
          <a:xfrm>
            <a:off x="838200" y="675085"/>
            <a:ext cx="9017000" cy="1200329"/>
          </a:xfrm>
        </p:spPr>
        <p:txBody>
          <a:bodyPr/>
          <a:lstStyle/>
          <a:p>
            <a:r>
              <a:rPr lang="en-US" sz="4000"/>
              <a:t>Impact of Stigma on SUD + Pregnancy + Demographics</a:t>
            </a:r>
            <a:endParaRPr lang="en-US" sz="2000"/>
          </a:p>
        </p:txBody>
      </p:sp>
      <p:sp>
        <p:nvSpPr>
          <p:cNvPr id="13" name="Content Placeholder 12">
            <a:extLst>
              <a:ext uri="{FF2B5EF4-FFF2-40B4-BE49-F238E27FC236}">
                <a16:creationId xmlns:a16="http://schemas.microsoft.com/office/drawing/2014/main" id="{A5B3BD3A-2246-CA1C-9088-FC1F0E267863}"/>
              </a:ext>
            </a:extLst>
          </p:cNvPr>
          <p:cNvSpPr>
            <a:spLocks noGrp="1"/>
          </p:cNvSpPr>
          <p:nvPr>
            <p:ph idx="1"/>
          </p:nvPr>
        </p:nvSpPr>
        <p:spPr>
          <a:xfrm>
            <a:off x="838201" y="2027774"/>
            <a:ext cx="6273800" cy="2908745"/>
          </a:xfrm>
        </p:spPr>
        <p:txBody>
          <a:bodyPr/>
          <a:lstStyle/>
          <a:p>
            <a:pPr>
              <a:lnSpc>
                <a:spcPct val="110000"/>
              </a:lnSpc>
            </a:pPr>
            <a:r>
              <a:rPr lang="en-US"/>
              <a:t>Black, Hispanic, and pregnant people who live in rural areas are less likely to receive MOUD</a:t>
            </a:r>
            <a:r>
              <a:rPr lang="en-US" baseline="30000"/>
              <a:t>21</a:t>
            </a:r>
            <a:endParaRPr lang="en-US" baseline="30000">
              <a:ea typeface="Calibri"/>
              <a:cs typeface="Arial"/>
            </a:endParaRPr>
          </a:p>
          <a:p>
            <a:pPr>
              <a:lnSpc>
                <a:spcPct val="110000"/>
              </a:lnSpc>
            </a:pPr>
            <a:r>
              <a:rPr lang="en-US"/>
              <a:t>Birthing parents whose first language is not English are less likely to receive MOUD</a:t>
            </a:r>
            <a:r>
              <a:rPr lang="en-US" baseline="30000"/>
              <a:t>21</a:t>
            </a:r>
            <a:endParaRPr lang="en-US" baseline="30000">
              <a:ea typeface="Calibri"/>
              <a:cs typeface="Arial"/>
            </a:endParaRPr>
          </a:p>
          <a:p>
            <a:pPr>
              <a:lnSpc>
                <a:spcPct val="110000"/>
              </a:lnSpc>
            </a:pPr>
            <a:endParaRPr lang="en-US"/>
          </a:p>
        </p:txBody>
      </p:sp>
      <p:sp>
        <p:nvSpPr>
          <p:cNvPr id="12" name="Slide Number Placeholder 11">
            <a:extLst>
              <a:ext uri="{FF2B5EF4-FFF2-40B4-BE49-F238E27FC236}">
                <a16:creationId xmlns:a16="http://schemas.microsoft.com/office/drawing/2014/main" id="{1CDB1C4E-61EE-E2D7-2F3C-1640B617529B}"/>
              </a:ext>
            </a:extLst>
          </p:cNvPr>
          <p:cNvSpPr>
            <a:spLocks noGrp="1"/>
          </p:cNvSpPr>
          <p:nvPr>
            <p:ph type="sldNum" sz="quarter" idx="12"/>
          </p:nvPr>
        </p:nvSpPr>
        <p:spPr/>
        <p:txBody>
          <a:bodyPr/>
          <a:lstStyle/>
          <a:p>
            <a:fld id="{3ED6CC7B-5059-9042-9C42-A02B59E0CD4C}" type="slidenum">
              <a:rPr lang="en-US" smtClean="0"/>
              <a:pPr/>
              <a:t>21</a:t>
            </a:fld>
            <a:endParaRPr lang="en-US"/>
          </a:p>
        </p:txBody>
      </p:sp>
      <p:pic>
        <p:nvPicPr>
          <p:cNvPr id="7" name="Picture 6">
            <a:extLst>
              <a:ext uri="{FF2B5EF4-FFF2-40B4-BE49-F238E27FC236}">
                <a16:creationId xmlns:a16="http://schemas.microsoft.com/office/drawing/2014/main" id="{B20CC7E4-0EAC-2399-EA0C-74EA145F7AD5}"/>
              </a:ext>
            </a:extLst>
          </p:cNvPr>
          <p:cNvPicPr>
            <a:picLocks noChangeAspect="1"/>
          </p:cNvPicPr>
          <p:nvPr/>
        </p:nvPicPr>
        <p:blipFill>
          <a:blip r:embed="rId3"/>
          <a:srcRect l="11282" r="11834" b="22164"/>
          <a:stretch/>
        </p:blipFill>
        <p:spPr>
          <a:xfrm>
            <a:off x="7112000" y="1754906"/>
            <a:ext cx="2178003" cy="1466294"/>
          </a:xfrm>
          <a:prstGeom prst="rect">
            <a:avLst/>
          </a:prstGeom>
        </p:spPr>
      </p:pic>
      <p:pic>
        <p:nvPicPr>
          <p:cNvPr id="9" name="Picture 8">
            <a:extLst>
              <a:ext uri="{FF2B5EF4-FFF2-40B4-BE49-F238E27FC236}">
                <a16:creationId xmlns:a16="http://schemas.microsoft.com/office/drawing/2014/main" id="{6901FAE2-EF92-E6B9-E7BA-B0908D81BF6E}"/>
              </a:ext>
            </a:extLst>
          </p:cNvPr>
          <p:cNvPicPr>
            <a:picLocks noChangeAspect="1"/>
          </p:cNvPicPr>
          <p:nvPr/>
        </p:nvPicPr>
        <p:blipFill>
          <a:blip r:embed="rId4"/>
          <a:srcRect t="291" b="291"/>
          <a:stretch/>
        </p:blipFill>
        <p:spPr>
          <a:xfrm>
            <a:off x="9400561" y="1754906"/>
            <a:ext cx="2212300" cy="1466294"/>
          </a:xfrm>
          <a:prstGeom prst="rect">
            <a:avLst/>
          </a:prstGeom>
        </p:spPr>
      </p:pic>
      <p:pic>
        <p:nvPicPr>
          <p:cNvPr id="11" name="Picture 10">
            <a:extLst>
              <a:ext uri="{FF2B5EF4-FFF2-40B4-BE49-F238E27FC236}">
                <a16:creationId xmlns:a16="http://schemas.microsoft.com/office/drawing/2014/main" id="{9DA079B2-A389-0F13-0E03-45CD2E568A06}"/>
              </a:ext>
            </a:extLst>
          </p:cNvPr>
          <p:cNvPicPr>
            <a:picLocks noChangeAspect="1"/>
          </p:cNvPicPr>
          <p:nvPr/>
        </p:nvPicPr>
        <p:blipFill>
          <a:blip r:embed="rId5"/>
          <a:srcRect t="14042" b="14042"/>
          <a:stretch/>
        </p:blipFill>
        <p:spPr>
          <a:xfrm>
            <a:off x="7119821" y="3304526"/>
            <a:ext cx="2178003" cy="2349470"/>
          </a:xfrm>
          <a:prstGeom prst="rect">
            <a:avLst/>
          </a:prstGeom>
        </p:spPr>
      </p:pic>
      <p:pic>
        <p:nvPicPr>
          <p:cNvPr id="15" name="Picture 14">
            <a:extLst>
              <a:ext uri="{FF2B5EF4-FFF2-40B4-BE49-F238E27FC236}">
                <a16:creationId xmlns:a16="http://schemas.microsoft.com/office/drawing/2014/main" id="{73648502-DFCD-2D94-5841-A54F49BA67B9}"/>
              </a:ext>
            </a:extLst>
          </p:cNvPr>
          <p:cNvPicPr>
            <a:picLocks noChangeAspect="1"/>
          </p:cNvPicPr>
          <p:nvPr/>
        </p:nvPicPr>
        <p:blipFill>
          <a:blip r:embed="rId6"/>
          <a:srcRect l="6041" r="31185"/>
          <a:stretch/>
        </p:blipFill>
        <p:spPr>
          <a:xfrm>
            <a:off x="9400561" y="3304526"/>
            <a:ext cx="2212301" cy="2349470"/>
          </a:xfrm>
          <a:prstGeom prst="rect">
            <a:avLst/>
          </a:prstGeom>
        </p:spPr>
      </p:pic>
      <p:sp>
        <p:nvSpPr>
          <p:cNvPr id="2" name="TextBox 1">
            <a:extLst>
              <a:ext uri="{FF2B5EF4-FFF2-40B4-BE49-F238E27FC236}">
                <a16:creationId xmlns:a16="http://schemas.microsoft.com/office/drawing/2014/main" id="{CF91A07A-38EB-9F62-8BDC-D50B6EB13A0D}"/>
              </a:ext>
            </a:extLst>
          </p:cNvPr>
          <p:cNvSpPr txBox="1"/>
          <p:nvPr/>
        </p:nvSpPr>
        <p:spPr>
          <a:xfrm>
            <a:off x="345195" y="6294304"/>
            <a:ext cx="10427464"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a:solidFill>
                  <a:srgbClr val="FFFFFF"/>
                </a:solidFill>
                <a:latin typeface="Calibri"/>
              </a:rPr>
              <a:t>21. </a:t>
            </a:r>
            <a:r>
              <a:rPr lang="en-US" sz="700" err="1">
                <a:solidFill>
                  <a:srgbClr val="FFFFFF"/>
                </a:solidFill>
                <a:latin typeface="Calibri"/>
              </a:rPr>
              <a:t>Henkhaus</a:t>
            </a:r>
            <a:r>
              <a:rPr lang="en-US" sz="700">
                <a:solidFill>
                  <a:srgbClr val="FFFFFF"/>
                </a:solidFill>
                <a:latin typeface="Calibri"/>
              </a:rPr>
              <a:t> LE, Buntin MB, Henderson SC, Lai P, Patrick SW. </a:t>
            </a:r>
            <a:r>
              <a:rPr lang="en-US" sz="700" u="sng">
                <a:solidFill>
                  <a:srgbClr val="FFFFFF"/>
                </a:solidFill>
                <a:latin typeface="Calibri"/>
                <a:cs typeface="Arial"/>
                <a:hlinkClick r:id="rId7">
                  <a:extLst>
                    <a:ext uri="{A12FA001-AC4F-418D-AE19-62706E023703}">
                      <ahyp:hlinkClr xmlns:ahyp="http://schemas.microsoft.com/office/drawing/2018/hyperlinkcolor" val="tx"/>
                    </a:ext>
                  </a:extLst>
                </a:hlinkClick>
              </a:rPr>
              <a:t>Disparities in receipt of medications for opioid use disorder among pregnant women</a:t>
            </a:r>
            <a:r>
              <a:rPr lang="en-US" sz="700">
                <a:solidFill>
                  <a:srgbClr val="FFFFFF"/>
                </a:solidFill>
                <a:latin typeface="Calibri"/>
              </a:rPr>
              <a:t>. </a:t>
            </a:r>
            <a:r>
              <a:rPr lang="en-US" sz="700" i="1" err="1">
                <a:solidFill>
                  <a:srgbClr val="FFFFFF"/>
                </a:solidFill>
                <a:latin typeface="Calibri"/>
              </a:rPr>
              <a:t>Subst</a:t>
            </a:r>
            <a:r>
              <a:rPr lang="en-US" sz="700" i="1">
                <a:solidFill>
                  <a:srgbClr val="FFFFFF"/>
                </a:solidFill>
                <a:latin typeface="Calibri"/>
              </a:rPr>
              <a:t> </a:t>
            </a:r>
            <a:r>
              <a:rPr lang="en-US" sz="700" i="1" err="1">
                <a:solidFill>
                  <a:srgbClr val="FFFFFF"/>
                </a:solidFill>
                <a:latin typeface="Calibri"/>
              </a:rPr>
              <a:t>Abus</a:t>
            </a:r>
            <a:r>
              <a:rPr lang="en-US" sz="700" i="1">
                <a:solidFill>
                  <a:srgbClr val="FFFFFF"/>
                </a:solidFill>
                <a:latin typeface="Calibri"/>
              </a:rPr>
              <a:t>.</a:t>
            </a:r>
            <a:r>
              <a:rPr lang="en-US" sz="700">
                <a:solidFill>
                  <a:srgbClr val="FFFFFF"/>
                </a:solidFill>
                <a:latin typeface="Calibri"/>
              </a:rPr>
              <a:t> 2021;43(1):508–513. doi:10.1080/08897077.2021.1949664​</a:t>
            </a:r>
            <a:endParaRPr lang="en-US" sz="700">
              <a:solidFill>
                <a:srgbClr val="FFFFFF"/>
              </a:solidFill>
            </a:endParaRPr>
          </a:p>
        </p:txBody>
      </p:sp>
    </p:spTree>
    <p:extLst>
      <p:ext uri="{BB962C8B-B14F-4D97-AF65-F5344CB8AC3E}">
        <p14:creationId xmlns:p14="http://schemas.microsoft.com/office/powerpoint/2010/main" val="2215258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BEB6A3-7A14-1CE3-C84A-6EA8CF9A3019}"/>
              </a:ext>
            </a:extLst>
          </p:cNvPr>
          <p:cNvSpPr>
            <a:spLocks noGrp="1"/>
          </p:cNvSpPr>
          <p:nvPr>
            <p:ph type="title"/>
          </p:nvPr>
        </p:nvSpPr>
        <p:spPr>
          <a:xfrm>
            <a:off x="838200" y="389195"/>
            <a:ext cx="10515600" cy="705642"/>
          </a:xfrm>
        </p:spPr>
        <p:txBody>
          <a:bodyPr/>
          <a:lstStyle/>
          <a:p>
            <a:r>
              <a:rPr lang="en-US" sz="4000"/>
              <a:t>Results of Stigma: Health Outcomes</a:t>
            </a:r>
            <a:endParaRPr lang="en-US" sz="2000"/>
          </a:p>
        </p:txBody>
      </p:sp>
      <p:sp>
        <p:nvSpPr>
          <p:cNvPr id="13" name="Content Placeholder 12">
            <a:extLst>
              <a:ext uri="{FF2B5EF4-FFF2-40B4-BE49-F238E27FC236}">
                <a16:creationId xmlns:a16="http://schemas.microsoft.com/office/drawing/2014/main" id="{A5B3BD3A-2246-CA1C-9088-FC1F0E267863}"/>
              </a:ext>
            </a:extLst>
          </p:cNvPr>
          <p:cNvSpPr>
            <a:spLocks noGrp="1"/>
          </p:cNvSpPr>
          <p:nvPr>
            <p:ph idx="1"/>
          </p:nvPr>
        </p:nvSpPr>
        <p:spPr>
          <a:xfrm>
            <a:off x="838200" y="1202622"/>
            <a:ext cx="11165958" cy="4572983"/>
          </a:xfrm>
        </p:spPr>
        <p:txBody>
          <a:bodyPr/>
          <a:lstStyle/>
          <a:p>
            <a:r>
              <a:rPr lang="en-US" sz="2200"/>
              <a:t>Overdose</a:t>
            </a:r>
          </a:p>
          <a:p>
            <a:pPr lvl="1"/>
            <a:r>
              <a:rPr lang="en-US"/>
              <a:t>Leading cause of pregnancy-related death in the US</a:t>
            </a:r>
            <a:r>
              <a:rPr lang="en-US" baseline="30000"/>
              <a:t>22 </a:t>
            </a:r>
            <a:endParaRPr lang="en-US" baseline="30000">
              <a:cs typeface="Arial"/>
            </a:endParaRPr>
          </a:p>
          <a:p>
            <a:pPr lvl="1"/>
            <a:r>
              <a:rPr lang="en-US"/>
              <a:t>Death from overdose increased 81% between 2017 and 2020</a:t>
            </a:r>
            <a:r>
              <a:rPr lang="en-US" baseline="30000"/>
              <a:t>23 </a:t>
            </a:r>
            <a:endParaRPr lang="en-US" baseline="30000">
              <a:cs typeface="Arial"/>
            </a:endParaRPr>
          </a:p>
          <a:p>
            <a:r>
              <a:rPr lang="en-US" sz="2200"/>
              <a:t>Untreated OUD</a:t>
            </a:r>
            <a:r>
              <a:rPr lang="en-US" baseline="30000"/>
              <a:t>24</a:t>
            </a:r>
            <a:endParaRPr lang="en-US" sz="2200"/>
          </a:p>
          <a:p>
            <a:pPr lvl="1"/>
            <a:r>
              <a:rPr lang="en-US" sz="2000"/>
              <a:t>Preterm delivery</a:t>
            </a:r>
            <a:endParaRPr lang="en-US" sz="2000">
              <a:cs typeface="Arial"/>
            </a:endParaRPr>
          </a:p>
          <a:p>
            <a:pPr lvl="1"/>
            <a:r>
              <a:rPr lang="en-US" sz="2000"/>
              <a:t>Low infant birth weight</a:t>
            </a:r>
            <a:endParaRPr lang="en-US" sz="2000">
              <a:cs typeface="Arial"/>
            </a:endParaRPr>
          </a:p>
          <a:p>
            <a:pPr lvl="1"/>
            <a:r>
              <a:rPr lang="en-US" sz="2000"/>
              <a:t>Vertical transmission of HIV</a:t>
            </a:r>
            <a:r>
              <a:rPr lang="en-US" sz="2000" baseline="30000"/>
              <a:t> </a:t>
            </a:r>
            <a:endParaRPr lang="en-US" sz="2000" baseline="30000">
              <a:cs typeface="Arial"/>
            </a:endParaRPr>
          </a:p>
          <a:p>
            <a:r>
              <a:rPr lang="en-US"/>
              <a:t>Fetal alcohol spectrum disorders</a:t>
            </a:r>
            <a:endParaRPr lang="en-US">
              <a:cs typeface="Arial"/>
            </a:endParaRPr>
          </a:p>
          <a:p>
            <a:pPr lvl="1"/>
            <a:r>
              <a:rPr lang="en-US" sz="2000"/>
              <a:t>1 in 20 school-aged children</a:t>
            </a:r>
            <a:r>
              <a:rPr lang="en-US" sz="2000" baseline="30000"/>
              <a:t>25</a:t>
            </a:r>
            <a:endParaRPr lang="en-US" sz="2000" baseline="30000">
              <a:cs typeface="Arial"/>
            </a:endParaRPr>
          </a:p>
        </p:txBody>
      </p:sp>
      <p:sp>
        <p:nvSpPr>
          <p:cNvPr id="12" name="Slide Number Placeholder 11">
            <a:extLst>
              <a:ext uri="{FF2B5EF4-FFF2-40B4-BE49-F238E27FC236}">
                <a16:creationId xmlns:a16="http://schemas.microsoft.com/office/drawing/2014/main" id="{1CDB1C4E-61EE-E2D7-2F3C-1640B617529B}"/>
              </a:ext>
            </a:extLst>
          </p:cNvPr>
          <p:cNvSpPr>
            <a:spLocks noGrp="1"/>
          </p:cNvSpPr>
          <p:nvPr>
            <p:ph type="sldNum" sz="quarter" idx="12"/>
          </p:nvPr>
        </p:nvSpPr>
        <p:spPr/>
        <p:txBody>
          <a:bodyPr/>
          <a:lstStyle/>
          <a:p>
            <a:fld id="{3ED6CC7B-5059-9042-9C42-A02B59E0CD4C}" type="slidenum">
              <a:rPr lang="en-US" smtClean="0"/>
              <a:pPr/>
              <a:t>22</a:t>
            </a:fld>
            <a:endParaRPr lang="en-US"/>
          </a:p>
        </p:txBody>
      </p:sp>
      <p:sp>
        <p:nvSpPr>
          <p:cNvPr id="2" name="TextBox 1">
            <a:extLst>
              <a:ext uri="{FF2B5EF4-FFF2-40B4-BE49-F238E27FC236}">
                <a16:creationId xmlns:a16="http://schemas.microsoft.com/office/drawing/2014/main" id="{BE439244-193E-3E00-2575-9AD0BBEC4423}"/>
              </a:ext>
            </a:extLst>
          </p:cNvPr>
          <p:cNvSpPr txBox="1"/>
          <p:nvPr/>
        </p:nvSpPr>
        <p:spPr>
          <a:xfrm>
            <a:off x="-3672" y="6119870"/>
            <a:ext cx="10877320"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a:solidFill>
                  <a:schemeClr val="bg1"/>
                </a:solidFill>
                <a:latin typeface="Calibri"/>
                <a:cs typeface="Arial"/>
              </a:rPr>
              <a:t>22. </a:t>
            </a:r>
            <a:r>
              <a:rPr lang="en-US" sz="700" err="1">
                <a:solidFill>
                  <a:schemeClr val="bg1"/>
                </a:solidFill>
                <a:latin typeface="Calibri"/>
                <a:cs typeface="Arial"/>
              </a:rPr>
              <a:t>Trost</a:t>
            </a:r>
            <a:r>
              <a:rPr lang="en-US" sz="700">
                <a:solidFill>
                  <a:schemeClr val="bg1"/>
                </a:solidFill>
                <a:latin typeface="Calibri"/>
                <a:cs typeface="Arial"/>
              </a:rPr>
              <a:t> SL, Beauregard J, </a:t>
            </a:r>
            <a:r>
              <a:rPr lang="en-US" sz="700" err="1">
                <a:solidFill>
                  <a:schemeClr val="bg1"/>
                </a:solidFill>
                <a:latin typeface="Calibri"/>
                <a:cs typeface="Arial"/>
              </a:rPr>
              <a:t>Njie</a:t>
            </a:r>
            <a:r>
              <a:rPr lang="en-US" sz="700">
                <a:solidFill>
                  <a:schemeClr val="bg1"/>
                </a:solidFill>
                <a:latin typeface="Calibri"/>
                <a:cs typeface="Arial"/>
              </a:rPr>
              <a:t> F, et al. Pregnancy-related deaths: data from maternal mortality review committees in 36 US states, 2017-2019. Centers for Disease Control and Prevention, US Department of Health and Human Services. Updated May 28, 2024. Accessed August 21, 2024. https://www.cdc.gov/maternal-mortality/php/data-research/mmrc-2017-2019.html​</a:t>
            </a:r>
          </a:p>
          <a:p>
            <a:r>
              <a:rPr lang="en-US" sz="700">
                <a:solidFill>
                  <a:schemeClr val="bg1"/>
                </a:solidFill>
                <a:latin typeface="Calibri"/>
                <a:cs typeface="Arial"/>
              </a:rPr>
              <a:t>23. </a:t>
            </a:r>
            <a:r>
              <a:rPr lang="en-US" sz="700" err="1">
                <a:solidFill>
                  <a:schemeClr val="bg1"/>
                </a:solidFill>
                <a:latin typeface="Calibri"/>
                <a:cs typeface="Arial"/>
              </a:rPr>
              <a:t>Bruzelius</a:t>
            </a:r>
            <a:r>
              <a:rPr lang="en-US" sz="700">
                <a:solidFill>
                  <a:schemeClr val="bg1"/>
                </a:solidFill>
                <a:latin typeface="Calibri"/>
                <a:cs typeface="Arial"/>
              </a:rPr>
              <a:t> E, Martins SS. </a:t>
            </a:r>
            <a:r>
              <a:rPr lang="en-US" sz="700" u="sng">
                <a:solidFill>
                  <a:schemeClr val="bg1"/>
                </a:solidFill>
                <a:latin typeface="Calibri"/>
                <a:cs typeface="Arial"/>
                <a:hlinkClick r:id="rId3">
                  <a:extLst>
                    <a:ext uri="{A12FA001-AC4F-418D-AE19-62706E023703}">
                      <ahyp:hlinkClr xmlns:ahyp="http://schemas.microsoft.com/office/drawing/2018/hyperlinkcolor" val="tx"/>
                    </a:ext>
                  </a:extLst>
                </a:hlinkClick>
              </a:rPr>
              <a:t>US trends in drug overdose mortality among pregnant and postpartum persons, 2017-2020</a:t>
            </a:r>
            <a:r>
              <a:rPr lang="en-US" sz="700">
                <a:solidFill>
                  <a:schemeClr val="bg1"/>
                </a:solidFill>
                <a:latin typeface="Calibri"/>
                <a:cs typeface="Arial"/>
              </a:rPr>
              <a:t>. </a:t>
            </a:r>
            <a:r>
              <a:rPr lang="en-US" sz="700" i="1">
                <a:solidFill>
                  <a:schemeClr val="bg1"/>
                </a:solidFill>
                <a:latin typeface="Calibri"/>
                <a:cs typeface="Arial"/>
              </a:rPr>
              <a:t>JAMA</a:t>
            </a:r>
            <a:r>
              <a:rPr lang="en-US" sz="700">
                <a:solidFill>
                  <a:schemeClr val="bg1"/>
                </a:solidFill>
                <a:latin typeface="Calibri"/>
                <a:cs typeface="Arial"/>
              </a:rPr>
              <a:t>. 2022;328(21):2159–2161. doi:10.1001/jama.2022.17045 ​​</a:t>
            </a:r>
          </a:p>
          <a:p>
            <a:r>
              <a:rPr lang="en-US" sz="700">
                <a:solidFill>
                  <a:schemeClr val="bg1"/>
                </a:solidFill>
                <a:latin typeface="Calibri"/>
                <a:cs typeface="Arial"/>
              </a:rPr>
              <a:t>24. Substance Abuse and Mental Health Services Administration. Clinical guidance for treating pregnant and parenting women with opioid use disorder and their infants. HHS Publication No. (SMA) 18-5054. January, 2018. Accessed August 13, 2024. </a:t>
            </a:r>
            <a:r>
              <a:rPr lang="en-US" sz="700" u="sng">
                <a:solidFill>
                  <a:schemeClr val="bg1"/>
                </a:solidFill>
                <a:latin typeface="Calibri"/>
                <a:cs typeface="Arial"/>
                <a:hlinkClick r:id="rId4">
                  <a:extLst>
                    <a:ext uri="{A12FA001-AC4F-418D-AE19-62706E023703}">
                      <ahyp:hlinkClr xmlns:ahyp="http://schemas.microsoft.com/office/drawing/2018/hyperlinkcolor" val="tx"/>
                    </a:ext>
                  </a:extLst>
                </a:hlinkClick>
              </a:rPr>
              <a:t>https://store.samhsa.gov/product/clinical-guidance-treating-pregnant-and-parenting-women-opioid-use-disorder-and-their</a:t>
            </a:r>
            <a:r>
              <a:rPr lang="en-US" sz="700">
                <a:solidFill>
                  <a:schemeClr val="bg1"/>
                </a:solidFill>
                <a:latin typeface="Calibri"/>
                <a:cs typeface="Arial"/>
              </a:rPr>
              <a:t> ​​</a:t>
            </a:r>
          </a:p>
          <a:p>
            <a:r>
              <a:rPr lang="en-US" sz="700">
                <a:solidFill>
                  <a:schemeClr val="bg1"/>
                </a:solidFill>
                <a:latin typeface="Calibri"/>
                <a:cs typeface="Arial"/>
              </a:rPr>
              <a:t>25 May PA, Chambers CD, </a:t>
            </a:r>
            <a:r>
              <a:rPr lang="en-US" sz="700" err="1">
                <a:solidFill>
                  <a:schemeClr val="bg1"/>
                </a:solidFill>
                <a:latin typeface="Calibri"/>
                <a:cs typeface="Arial"/>
              </a:rPr>
              <a:t>Kalberg</a:t>
            </a:r>
            <a:r>
              <a:rPr lang="en-US" sz="700">
                <a:solidFill>
                  <a:schemeClr val="bg1"/>
                </a:solidFill>
                <a:latin typeface="Calibri"/>
                <a:cs typeface="Arial"/>
              </a:rPr>
              <a:t> WO, et al. Prevalence of fetal alcohol spectrum disorders in 4 US communities. </a:t>
            </a:r>
            <a:r>
              <a:rPr lang="en-US" sz="700" i="1">
                <a:solidFill>
                  <a:schemeClr val="bg1"/>
                </a:solidFill>
                <a:latin typeface="Calibri"/>
                <a:cs typeface="Arial"/>
              </a:rPr>
              <a:t>JAMA</a:t>
            </a:r>
            <a:r>
              <a:rPr lang="en-US" sz="700">
                <a:solidFill>
                  <a:schemeClr val="bg1"/>
                </a:solidFill>
                <a:latin typeface="Calibri"/>
                <a:cs typeface="Arial"/>
              </a:rPr>
              <a:t>. 2018;6;319(5):474–482. doi:10.1001/jama.2017.21896​</a:t>
            </a:r>
          </a:p>
        </p:txBody>
      </p:sp>
    </p:spTree>
    <p:extLst>
      <p:ext uri="{BB962C8B-B14F-4D97-AF65-F5344CB8AC3E}">
        <p14:creationId xmlns:p14="http://schemas.microsoft.com/office/powerpoint/2010/main" val="1212900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BEB6A3-7A14-1CE3-C84A-6EA8CF9A3019}"/>
              </a:ext>
            </a:extLst>
          </p:cNvPr>
          <p:cNvSpPr>
            <a:spLocks noGrp="1"/>
          </p:cNvSpPr>
          <p:nvPr>
            <p:ph type="ctrTitle"/>
          </p:nvPr>
        </p:nvSpPr>
        <p:spPr>
          <a:xfrm>
            <a:off x="759914" y="1272833"/>
            <a:ext cx="3173457" cy="1571967"/>
          </a:xfrm>
        </p:spPr>
        <p:txBody>
          <a:bodyPr anchor="t" anchorCtr="0">
            <a:normAutofit fontScale="90000"/>
          </a:bodyPr>
          <a:lstStyle/>
          <a:p>
            <a:r>
              <a:rPr lang="en-US" sz="4000">
                <a:solidFill>
                  <a:srgbClr val="FFFFFF"/>
                </a:solidFill>
              </a:rPr>
              <a:t>Ana R. and Stigma Part 2</a:t>
            </a:r>
          </a:p>
        </p:txBody>
      </p:sp>
      <p:sp>
        <p:nvSpPr>
          <p:cNvPr id="13" name="Content Placeholder 12">
            <a:extLst>
              <a:ext uri="{FF2B5EF4-FFF2-40B4-BE49-F238E27FC236}">
                <a16:creationId xmlns:a16="http://schemas.microsoft.com/office/drawing/2014/main" id="{A5B3BD3A-2246-CA1C-9088-FC1F0E267863}"/>
              </a:ext>
            </a:extLst>
          </p:cNvPr>
          <p:cNvSpPr>
            <a:spLocks noGrp="1"/>
          </p:cNvSpPr>
          <p:nvPr>
            <p:ph idx="4294967295"/>
          </p:nvPr>
        </p:nvSpPr>
        <p:spPr>
          <a:xfrm>
            <a:off x="5303385" y="649288"/>
            <a:ext cx="6128702" cy="5546725"/>
          </a:xfrm>
        </p:spPr>
        <p:txBody>
          <a:bodyPr anchor="ctr">
            <a:noAutofit/>
          </a:bodyPr>
          <a:lstStyle/>
          <a:p>
            <a:pPr>
              <a:lnSpc>
                <a:spcPct val="110000"/>
              </a:lnSpc>
              <a:spcAft>
                <a:spcPts val="600"/>
              </a:spcAft>
            </a:pPr>
            <a:r>
              <a:rPr lang="en-US" sz="1800" dirty="0"/>
              <a:t>Talking with Ana, you learn that she made several attempts to begin prenatal care but is terrified of having the baby taken from her. </a:t>
            </a:r>
          </a:p>
          <a:p>
            <a:pPr>
              <a:lnSpc>
                <a:spcPct val="110000"/>
              </a:lnSpc>
              <a:spcAft>
                <a:spcPts val="600"/>
              </a:spcAft>
            </a:pPr>
            <a:r>
              <a:rPr lang="en-US" sz="1800" dirty="0"/>
              <a:t>She was feeling brave about coming in, but the person who put her in the exam room looked angry and shocked when Ana disclosed her OUD and gave her “a mean look” as she left the room.</a:t>
            </a:r>
            <a:endParaRPr lang="en-US" sz="1800" dirty="0">
              <a:cs typeface="Arial"/>
            </a:endParaRPr>
          </a:p>
          <a:p>
            <a:pPr>
              <a:lnSpc>
                <a:spcPct val="110000"/>
              </a:lnSpc>
              <a:spcAft>
                <a:spcPts val="600"/>
              </a:spcAft>
            </a:pPr>
            <a:r>
              <a:rPr lang="en-US" sz="1800" dirty="0"/>
              <a:t>Ana has abstained from all other drugs, including tobacco and alcohol, since she realized she was pregnant. She only takes enough opioids to keep from being too sick to go to work. </a:t>
            </a:r>
            <a:endParaRPr lang="en-US" sz="1800" dirty="0">
              <a:cs typeface="Calibri"/>
            </a:endParaRPr>
          </a:p>
          <a:p>
            <a:pPr>
              <a:lnSpc>
                <a:spcPct val="110000"/>
              </a:lnSpc>
              <a:spcAft>
                <a:spcPts val="600"/>
              </a:spcAft>
            </a:pPr>
            <a:r>
              <a:rPr lang="en-US" sz="1800" dirty="0"/>
              <a:t>She shows you the log she has been keeping on her pregnancy app. It includes weekly weights, fundal height measurements, fetal heart rate she has been checking with a doppler, and a daily step count. </a:t>
            </a:r>
            <a:endParaRPr lang="en-US" sz="1800" dirty="0">
              <a:cs typeface="Arial"/>
            </a:endParaRPr>
          </a:p>
          <a:p>
            <a:pPr>
              <a:lnSpc>
                <a:spcPct val="110000"/>
              </a:lnSpc>
              <a:spcAft>
                <a:spcPts val="600"/>
              </a:spcAft>
            </a:pPr>
            <a:r>
              <a:rPr lang="en-US" sz="1800" dirty="0"/>
              <a:t>Ana wanted to start treatment with buprenorphine but cannot find a treatment provider near her who accepts pregnant patients.</a:t>
            </a:r>
            <a:r>
              <a:rPr lang="en-US" sz="1700" dirty="0"/>
              <a:t> </a:t>
            </a:r>
            <a:endParaRPr lang="en-US" sz="1700" dirty="0">
              <a:cs typeface="Calibri"/>
            </a:endParaRPr>
          </a:p>
        </p:txBody>
      </p:sp>
      <p:sp>
        <p:nvSpPr>
          <p:cNvPr id="12" name="Slide Number Placeholder 11">
            <a:extLst>
              <a:ext uri="{FF2B5EF4-FFF2-40B4-BE49-F238E27FC236}">
                <a16:creationId xmlns:a16="http://schemas.microsoft.com/office/drawing/2014/main" id="{1CDB1C4E-61EE-E2D7-2F3C-1640B617529B}"/>
              </a:ext>
            </a:extLst>
          </p:cNvPr>
          <p:cNvSpPr>
            <a:spLocks noGrp="1"/>
          </p:cNvSpPr>
          <p:nvPr>
            <p:ph type="sldNum" sz="quarter" idx="12"/>
          </p:nvPr>
        </p:nvSpPr>
        <p:spPr>
          <a:xfrm>
            <a:off x="11744325" y="6456363"/>
            <a:ext cx="447675" cy="365125"/>
          </a:xfrm>
        </p:spPr>
        <p:txBody>
          <a:bodyPr>
            <a:normAutofit/>
          </a:bodyPr>
          <a:lstStyle/>
          <a:p>
            <a:pPr>
              <a:spcAft>
                <a:spcPts val="600"/>
              </a:spcAft>
            </a:pPr>
            <a:fld id="{3ED6CC7B-5059-9042-9C42-A02B59E0CD4C}" type="slidenum">
              <a:rPr lang="en-US" sz="1100">
                <a:solidFill>
                  <a:schemeClr val="tx1">
                    <a:lumMod val="50000"/>
                    <a:lumOff val="50000"/>
                  </a:schemeClr>
                </a:solidFill>
              </a:rPr>
              <a:pPr>
                <a:spcAft>
                  <a:spcPts val="600"/>
                </a:spcAft>
              </a:pPr>
              <a:t>23</a:t>
            </a:fld>
            <a:endParaRPr lang="en-US" sz="1100">
              <a:solidFill>
                <a:schemeClr val="tx1">
                  <a:lumMod val="50000"/>
                  <a:lumOff val="50000"/>
                </a:schemeClr>
              </a:solidFill>
            </a:endParaRPr>
          </a:p>
        </p:txBody>
      </p:sp>
    </p:spTree>
    <p:extLst>
      <p:ext uri="{BB962C8B-B14F-4D97-AF65-F5344CB8AC3E}">
        <p14:creationId xmlns:p14="http://schemas.microsoft.com/office/powerpoint/2010/main" val="28128607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BEB6A3-7A14-1CE3-C84A-6EA8CF9A3019}"/>
              </a:ext>
            </a:extLst>
          </p:cNvPr>
          <p:cNvSpPr>
            <a:spLocks noGrp="1"/>
          </p:cNvSpPr>
          <p:nvPr>
            <p:ph type="title"/>
          </p:nvPr>
        </p:nvSpPr>
        <p:spPr>
          <a:xfrm>
            <a:off x="838200" y="675085"/>
            <a:ext cx="11353800" cy="646331"/>
          </a:xfrm>
        </p:spPr>
        <p:txBody>
          <a:bodyPr/>
          <a:lstStyle/>
          <a:p>
            <a:r>
              <a:rPr lang="en-US" sz="4000"/>
              <a:t>Medication for SUD in Pregnancy: MOUD</a:t>
            </a:r>
            <a:endParaRPr lang="en-US" sz="2000"/>
          </a:p>
        </p:txBody>
      </p:sp>
      <p:sp>
        <p:nvSpPr>
          <p:cNvPr id="13" name="Content Placeholder 12">
            <a:extLst>
              <a:ext uri="{FF2B5EF4-FFF2-40B4-BE49-F238E27FC236}">
                <a16:creationId xmlns:a16="http://schemas.microsoft.com/office/drawing/2014/main" id="{A5B3BD3A-2246-CA1C-9088-FC1F0E267863}"/>
              </a:ext>
            </a:extLst>
          </p:cNvPr>
          <p:cNvSpPr>
            <a:spLocks noGrp="1"/>
          </p:cNvSpPr>
          <p:nvPr>
            <p:ph idx="1"/>
          </p:nvPr>
        </p:nvSpPr>
        <p:spPr>
          <a:xfrm>
            <a:off x="947467" y="1579200"/>
            <a:ext cx="8948701" cy="4565609"/>
          </a:xfrm>
        </p:spPr>
        <p:txBody>
          <a:bodyPr/>
          <a:lstStyle/>
          <a:p>
            <a:pPr marL="0" indent="0">
              <a:buNone/>
            </a:pPr>
            <a:r>
              <a:rPr lang="en-US"/>
              <a:t>Treatment of OUD during pregnancy with buprenorphine or methadone is the standard of care.</a:t>
            </a:r>
            <a:r>
              <a:rPr lang="en-US" sz="2400" baseline="30000"/>
              <a:t>26, 27, 28</a:t>
            </a:r>
            <a:endParaRPr lang="en-US"/>
          </a:p>
          <a:p>
            <a:pPr lvl="1"/>
            <a:r>
              <a:rPr lang="en-US" b="1"/>
              <a:t>Decreases</a:t>
            </a:r>
            <a:r>
              <a:rPr lang="en-US"/>
              <a:t> substance use during pregnancy</a:t>
            </a:r>
            <a:endParaRPr lang="en-US">
              <a:cs typeface="Calibri"/>
            </a:endParaRPr>
          </a:p>
          <a:p>
            <a:pPr lvl="1"/>
            <a:r>
              <a:rPr lang="en-US" b="1"/>
              <a:t>Controls</a:t>
            </a:r>
            <a:r>
              <a:rPr lang="en-US"/>
              <a:t> cravings and prevents opioid withdrawal</a:t>
            </a:r>
            <a:endParaRPr lang="en-US">
              <a:cs typeface="Calibri"/>
            </a:endParaRPr>
          </a:p>
          <a:p>
            <a:pPr lvl="1"/>
            <a:r>
              <a:rPr lang="en-US" b="1"/>
              <a:t>Improves</a:t>
            </a:r>
            <a:r>
              <a:rPr lang="en-US"/>
              <a:t> retention in treatment</a:t>
            </a:r>
            <a:endParaRPr lang="en-US">
              <a:cs typeface="Calibri"/>
            </a:endParaRPr>
          </a:p>
          <a:p>
            <a:pPr lvl="1"/>
            <a:r>
              <a:rPr lang="en-US" b="1"/>
              <a:t>Reduces</a:t>
            </a:r>
            <a:r>
              <a:rPr lang="en-US"/>
              <a:t> morbidity and mortality, including overdose</a:t>
            </a:r>
            <a:endParaRPr lang="en-US">
              <a:cs typeface="Calibri"/>
            </a:endParaRPr>
          </a:p>
          <a:p>
            <a:pPr lvl="1"/>
            <a:r>
              <a:rPr lang="en-US" b="1"/>
              <a:t>Improves</a:t>
            </a:r>
            <a:r>
              <a:rPr lang="en-US"/>
              <a:t> pregnancy outcomes</a:t>
            </a:r>
            <a:endParaRPr lang="en-US">
              <a:cs typeface="Arial"/>
            </a:endParaRPr>
          </a:p>
          <a:p>
            <a:pPr lvl="1"/>
            <a:r>
              <a:rPr lang="en-US" b="1"/>
              <a:t>Is compatible </a:t>
            </a:r>
            <a:r>
              <a:rPr lang="en-US"/>
              <a:t>with breastfeeding</a:t>
            </a:r>
            <a:endParaRPr lang="en-US">
              <a:cs typeface="Calibri"/>
            </a:endParaRPr>
          </a:p>
          <a:p>
            <a:pPr marL="0" indent="0">
              <a:buNone/>
            </a:pPr>
            <a:endParaRPr lang="en-US"/>
          </a:p>
        </p:txBody>
      </p:sp>
      <p:sp>
        <p:nvSpPr>
          <p:cNvPr id="12" name="Slide Number Placeholder 11">
            <a:extLst>
              <a:ext uri="{FF2B5EF4-FFF2-40B4-BE49-F238E27FC236}">
                <a16:creationId xmlns:a16="http://schemas.microsoft.com/office/drawing/2014/main" id="{1CDB1C4E-61EE-E2D7-2F3C-1640B617529B}"/>
              </a:ext>
            </a:extLst>
          </p:cNvPr>
          <p:cNvSpPr>
            <a:spLocks noGrp="1"/>
          </p:cNvSpPr>
          <p:nvPr>
            <p:ph type="sldNum" sz="quarter" idx="12"/>
          </p:nvPr>
        </p:nvSpPr>
        <p:spPr/>
        <p:txBody>
          <a:bodyPr/>
          <a:lstStyle/>
          <a:p>
            <a:fld id="{3ED6CC7B-5059-9042-9C42-A02B59E0CD4C}" type="slidenum">
              <a:rPr lang="en-US" smtClean="0"/>
              <a:pPr/>
              <a:t>24</a:t>
            </a:fld>
            <a:endParaRPr lang="en-US"/>
          </a:p>
        </p:txBody>
      </p:sp>
      <p:pic>
        <p:nvPicPr>
          <p:cNvPr id="2" name="Picture 1">
            <a:extLst>
              <a:ext uri="{FF2B5EF4-FFF2-40B4-BE49-F238E27FC236}">
                <a16:creationId xmlns:a16="http://schemas.microsoft.com/office/drawing/2014/main" id="{C70212EC-AE6D-67AC-9061-871D231DCD9A}"/>
              </a:ext>
            </a:extLst>
          </p:cNvPr>
          <p:cNvPicPr>
            <a:picLocks noChangeAspect="1"/>
          </p:cNvPicPr>
          <p:nvPr/>
        </p:nvPicPr>
        <p:blipFill>
          <a:blip r:embed="rId3"/>
          <a:stretch>
            <a:fillRect/>
          </a:stretch>
        </p:blipFill>
        <p:spPr>
          <a:xfrm>
            <a:off x="8897683" y="2876455"/>
            <a:ext cx="2681269" cy="2557266"/>
          </a:xfrm>
          <a:prstGeom prst="rect">
            <a:avLst/>
          </a:prstGeom>
        </p:spPr>
      </p:pic>
      <p:sp>
        <p:nvSpPr>
          <p:cNvPr id="5" name="TextBox 4">
            <a:extLst>
              <a:ext uri="{FF2B5EF4-FFF2-40B4-BE49-F238E27FC236}">
                <a16:creationId xmlns:a16="http://schemas.microsoft.com/office/drawing/2014/main" id="{0762EAC7-8825-0E96-E7AA-7D922C6865B8}"/>
              </a:ext>
            </a:extLst>
          </p:cNvPr>
          <p:cNvSpPr txBox="1"/>
          <p:nvPr/>
        </p:nvSpPr>
        <p:spPr>
          <a:xfrm>
            <a:off x="1588" y="6232525"/>
            <a:ext cx="11093449"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a:solidFill>
                  <a:schemeClr val="bg1"/>
                </a:solidFill>
                <a:latin typeface="Calibri"/>
                <a:cs typeface="Arial"/>
              </a:rPr>
              <a:t>26. World Health Organization. </a:t>
            </a:r>
            <a:r>
              <a:rPr lang="en-US" sz="700" i="1">
                <a:solidFill>
                  <a:schemeClr val="bg1"/>
                </a:solidFill>
                <a:latin typeface="Calibri"/>
                <a:cs typeface="Arial"/>
              </a:rPr>
              <a:t>Guidelines for the Identification and Management of Substance Use and Substance Use Disorders in Pregnancy</a:t>
            </a:r>
            <a:r>
              <a:rPr lang="en-US" sz="700">
                <a:solidFill>
                  <a:schemeClr val="bg1"/>
                </a:solidFill>
                <a:latin typeface="Calibri"/>
                <a:cs typeface="Arial"/>
              </a:rPr>
              <a:t>. World Health Organization; 2014. Accessed August 13, 2024. </a:t>
            </a:r>
            <a:r>
              <a:rPr lang="en-US" sz="700" u="sng">
                <a:solidFill>
                  <a:schemeClr val="bg1"/>
                </a:solidFill>
                <a:latin typeface="Calibri"/>
                <a:cs typeface="Arial"/>
                <a:hlinkClick r:id="rId4">
                  <a:extLst>
                    <a:ext uri="{A12FA001-AC4F-418D-AE19-62706E023703}">
                      <ahyp:hlinkClr xmlns:ahyp="http://schemas.microsoft.com/office/drawing/2018/hyperlinkcolor" val="tx"/>
                    </a:ext>
                  </a:extLst>
                </a:hlinkClick>
              </a:rPr>
              <a:t>https://www.ncbi.nlm.nih.gov/books/NBK200701/</a:t>
            </a:r>
            <a:r>
              <a:rPr lang="en-US" sz="700">
                <a:solidFill>
                  <a:schemeClr val="bg1"/>
                </a:solidFill>
                <a:latin typeface="Calibri"/>
                <a:cs typeface="Arial"/>
              </a:rPr>
              <a:t>​​</a:t>
            </a:r>
            <a:endParaRPr lang="en-US">
              <a:solidFill>
                <a:schemeClr val="bg1"/>
              </a:solidFill>
            </a:endParaRPr>
          </a:p>
          <a:p>
            <a:r>
              <a:rPr lang="en-US" sz="700">
                <a:solidFill>
                  <a:schemeClr val="bg1"/>
                </a:solidFill>
                <a:latin typeface="Calibri"/>
                <a:cs typeface="Arial"/>
              </a:rPr>
              <a:t>27. American Society of Addiction Medicine. The ASAM National Practice Guideline for the Treatment of Opioid Use Disorder: 2020 focused update. 2020. Accessed August 13, 2024. </a:t>
            </a:r>
            <a:r>
              <a:rPr lang="en-US" sz="700" u="sng">
                <a:solidFill>
                  <a:schemeClr val="bg1"/>
                </a:solidFill>
                <a:latin typeface="Calibri"/>
                <a:cs typeface="Arial"/>
                <a:hlinkClick r:id="rId5">
                  <a:extLst>
                    <a:ext uri="{A12FA001-AC4F-418D-AE19-62706E023703}">
                      <ahyp:hlinkClr xmlns:ahyp="http://schemas.microsoft.com/office/drawing/2018/hyperlinkcolor" val="tx"/>
                    </a:ext>
                  </a:extLst>
                </a:hlinkClick>
              </a:rPr>
              <a:t>npg-jam-supplement.pdf (sitefinitystorage.blob.core.windows.net)</a:t>
            </a:r>
            <a:r>
              <a:rPr lang="en-US" sz="700">
                <a:solidFill>
                  <a:schemeClr val="bg1"/>
                </a:solidFill>
                <a:latin typeface="Calibri"/>
                <a:cs typeface="Arial"/>
              </a:rPr>
              <a:t>​​</a:t>
            </a:r>
          </a:p>
          <a:p>
            <a:r>
              <a:rPr lang="en-US" sz="700">
                <a:solidFill>
                  <a:schemeClr val="bg1"/>
                </a:solidFill>
                <a:latin typeface="Calibri"/>
                <a:cs typeface="Arial"/>
              </a:rPr>
              <a:t>28. NIDA. How do medications to treat opioid use disorder work? Published May 8, 2024. Accessed August 19, 2024. https://nida.nih.gov/publications/research-reports/medications-to-treat-opioid-addiction/how-do-medications-to-treat-opioid-addiction-work ​</a:t>
            </a:r>
          </a:p>
        </p:txBody>
      </p:sp>
    </p:spTree>
    <p:extLst>
      <p:ext uri="{BB962C8B-B14F-4D97-AF65-F5344CB8AC3E}">
        <p14:creationId xmlns:p14="http://schemas.microsoft.com/office/powerpoint/2010/main" val="34285389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33BF8-04C3-D752-F60B-BC3CFC5E6C7B}"/>
              </a:ext>
            </a:extLst>
          </p:cNvPr>
          <p:cNvSpPr>
            <a:spLocks noGrp="1"/>
          </p:cNvSpPr>
          <p:nvPr>
            <p:ph type="title"/>
          </p:nvPr>
        </p:nvSpPr>
        <p:spPr>
          <a:xfrm>
            <a:off x="838200" y="675085"/>
            <a:ext cx="11353800" cy="646331"/>
          </a:xfrm>
        </p:spPr>
        <p:txBody>
          <a:bodyPr/>
          <a:lstStyle/>
          <a:p>
            <a:pPr marL="0" indent="0">
              <a:buNone/>
            </a:pPr>
            <a:r>
              <a:rPr lang="en-US" sz="4000">
                <a:ea typeface="Calibri"/>
                <a:cs typeface="Calibri"/>
              </a:rPr>
              <a:t>Interviewee Quotes</a:t>
            </a:r>
          </a:p>
        </p:txBody>
      </p:sp>
      <p:sp>
        <p:nvSpPr>
          <p:cNvPr id="3" name="Content Placeholder 2">
            <a:extLst>
              <a:ext uri="{FF2B5EF4-FFF2-40B4-BE49-F238E27FC236}">
                <a16:creationId xmlns:a16="http://schemas.microsoft.com/office/drawing/2014/main" id="{ECD36CFE-2CFE-D938-33DC-C1D5BBB8604C}"/>
              </a:ext>
            </a:extLst>
          </p:cNvPr>
          <p:cNvSpPr>
            <a:spLocks noGrp="1"/>
          </p:cNvSpPr>
          <p:nvPr>
            <p:ph idx="1"/>
          </p:nvPr>
        </p:nvSpPr>
        <p:spPr>
          <a:xfrm>
            <a:off x="973666" y="4525597"/>
            <a:ext cx="8180968" cy="743217"/>
          </a:xfrm>
        </p:spPr>
        <p:txBody>
          <a:bodyPr/>
          <a:lstStyle/>
          <a:p>
            <a:pPr marL="0" indent="0">
              <a:lnSpc>
                <a:spcPct val="110000"/>
              </a:lnSpc>
              <a:buNone/>
            </a:pPr>
            <a:r>
              <a:rPr lang="en-US" sz="2000" dirty="0">
                <a:ea typeface="+mn-lt"/>
                <a:cs typeface="+mn-lt"/>
              </a:rPr>
              <a:t>This quote highlights the importance of evidence-based information and reducing stigma around breastfeeding while on medication</a:t>
            </a:r>
            <a:endParaRPr lang="en-US" sz="2000" dirty="0">
              <a:ea typeface="Calibri"/>
              <a:cs typeface="Calibri"/>
            </a:endParaRPr>
          </a:p>
        </p:txBody>
      </p:sp>
      <p:sp>
        <p:nvSpPr>
          <p:cNvPr id="4" name="Slide Number Placeholder 3">
            <a:extLst>
              <a:ext uri="{FF2B5EF4-FFF2-40B4-BE49-F238E27FC236}">
                <a16:creationId xmlns:a16="http://schemas.microsoft.com/office/drawing/2014/main" id="{9B6C6035-2FF4-2E55-F2CB-3F385EF915F7}"/>
              </a:ext>
            </a:extLst>
          </p:cNvPr>
          <p:cNvSpPr>
            <a:spLocks noGrp="1"/>
          </p:cNvSpPr>
          <p:nvPr>
            <p:ph type="sldNum" sz="quarter" idx="12"/>
          </p:nvPr>
        </p:nvSpPr>
        <p:spPr/>
        <p:txBody>
          <a:bodyPr/>
          <a:lstStyle/>
          <a:p>
            <a:fld id="{3ED6CC7B-5059-9042-9C42-A02B59E0CD4C}" type="slidenum">
              <a:rPr lang="en-US" smtClean="0"/>
              <a:pPr/>
              <a:t>25</a:t>
            </a:fld>
            <a:endParaRPr lang="en-US"/>
          </a:p>
        </p:txBody>
      </p:sp>
      <p:sp>
        <p:nvSpPr>
          <p:cNvPr id="6" name="Rectangle 5">
            <a:extLst>
              <a:ext uri="{FF2B5EF4-FFF2-40B4-BE49-F238E27FC236}">
                <a16:creationId xmlns:a16="http://schemas.microsoft.com/office/drawing/2014/main" id="{02405A77-EAC1-3D9D-6288-D79251AC88FE}"/>
              </a:ext>
            </a:extLst>
          </p:cNvPr>
          <p:cNvSpPr/>
          <p:nvPr/>
        </p:nvSpPr>
        <p:spPr>
          <a:xfrm>
            <a:off x="973666" y="1872622"/>
            <a:ext cx="10264947" cy="2380401"/>
          </a:xfrm>
          <a:prstGeom prst="rect">
            <a:avLst/>
          </a:prstGeom>
          <a:solidFill>
            <a:schemeClr val="tx1">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753CDBDE-E5DA-1B59-17B7-2F754D5ACF6C}"/>
              </a:ext>
            </a:extLst>
          </p:cNvPr>
          <p:cNvSpPr txBox="1"/>
          <p:nvPr/>
        </p:nvSpPr>
        <p:spPr>
          <a:xfrm>
            <a:off x="1386760" y="2127486"/>
            <a:ext cx="9617938" cy="1685846"/>
          </a:xfrm>
          <a:prstGeom prst="rect">
            <a:avLst/>
          </a:prstGeom>
          <a:noFill/>
        </p:spPr>
        <p:txBody>
          <a:bodyPr wrap="square" lIns="91440" tIns="45720" rIns="91440" bIns="45720" anchor="t">
            <a:spAutoFit/>
          </a:bodyPr>
          <a:lstStyle/>
          <a:p>
            <a:pPr marL="0" indent="0">
              <a:lnSpc>
                <a:spcPct val="110000"/>
              </a:lnSpc>
              <a:buNone/>
            </a:pPr>
            <a:r>
              <a:rPr lang="en-US" sz="2400" i="1">
                <a:ea typeface="+mn-lt"/>
                <a:cs typeface="+mn-lt"/>
              </a:rPr>
              <a:t>"I wish that they [health care providers] would know that it’s not bad to breastfeed—that just because we’re on the medicine, it’s not bad for our child to get breast milk, you know. There’s facts. It’s not just your opinion—like, read about it. Be informed about it.</a:t>
            </a:r>
            <a:r>
              <a:rPr lang="en-US" sz="2400" i="1" baseline="30000">
                <a:ea typeface="+mn-lt"/>
                <a:cs typeface="+mn-lt"/>
              </a:rPr>
              <a:t>18</a:t>
            </a:r>
            <a:r>
              <a:rPr lang="en-US" sz="2400" i="1">
                <a:ea typeface="+mn-lt"/>
                <a:cs typeface="+mn-lt"/>
              </a:rPr>
              <a:t>”</a:t>
            </a:r>
          </a:p>
        </p:txBody>
      </p:sp>
      <p:grpSp>
        <p:nvGrpSpPr>
          <p:cNvPr id="9" name="Group 8">
            <a:extLst>
              <a:ext uri="{FF2B5EF4-FFF2-40B4-BE49-F238E27FC236}">
                <a16:creationId xmlns:a16="http://schemas.microsoft.com/office/drawing/2014/main" id="{125CDC4D-9522-17BB-775D-D848B8834574}"/>
              </a:ext>
            </a:extLst>
          </p:cNvPr>
          <p:cNvGrpSpPr/>
          <p:nvPr/>
        </p:nvGrpSpPr>
        <p:grpSpPr>
          <a:xfrm>
            <a:off x="719667" y="1401210"/>
            <a:ext cx="694267" cy="931194"/>
            <a:chOff x="6111359" y="1471513"/>
            <a:chExt cx="694267" cy="931194"/>
          </a:xfrm>
        </p:grpSpPr>
        <p:sp>
          <p:nvSpPr>
            <p:cNvPr id="10" name="Oval 9">
              <a:extLst>
                <a:ext uri="{FF2B5EF4-FFF2-40B4-BE49-F238E27FC236}">
                  <a16:creationId xmlns:a16="http://schemas.microsoft.com/office/drawing/2014/main" id="{8A3854A2-0839-1190-BD08-B5E3F1E8D994}"/>
                </a:ext>
              </a:extLst>
            </p:cNvPr>
            <p:cNvSpPr/>
            <p:nvPr/>
          </p:nvSpPr>
          <p:spPr>
            <a:xfrm>
              <a:off x="6111359" y="1471513"/>
              <a:ext cx="694267" cy="694267"/>
            </a:xfrm>
            <a:prstGeom prst="ellipse">
              <a:avLst/>
            </a:prstGeom>
            <a:solidFill>
              <a:schemeClr val="tx1">
                <a:lumMod val="90000"/>
                <a:lumOff val="10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7994B5FB-6E1B-F6B8-56D1-F7DD347CF4F3}"/>
                </a:ext>
              </a:extLst>
            </p:cNvPr>
            <p:cNvSpPr txBox="1"/>
            <p:nvPr/>
          </p:nvSpPr>
          <p:spPr>
            <a:xfrm>
              <a:off x="6221426" y="1540933"/>
              <a:ext cx="584200" cy="861774"/>
            </a:xfrm>
            <a:prstGeom prst="rect">
              <a:avLst/>
            </a:prstGeom>
            <a:noFill/>
          </p:spPr>
          <p:txBody>
            <a:bodyPr wrap="square">
              <a:spAutoFit/>
            </a:bodyPr>
            <a:lstStyle/>
            <a:p>
              <a:r>
                <a:rPr lang="en-US" sz="5000" b="0" i="0">
                  <a:solidFill>
                    <a:schemeClr val="bg1"/>
                  </a:solidFill>
                  <a:effectLst/>
                  <a:latin typeface="Aptos" panose="020B0004020202020204" pitchFamily="34" charset="0"/>
                </a:rPr>
                <a:t>“</a:t>
              </a:r>
              <a:endParaRPr lang="en-US" sz="5000">
                <a:solidFill>
                  <a:schemeClr val="bg1"/>
                </a:solidFill>
              </a:endParaRPr>
            </a:p>
          </p:txBody>
        </p:sp>
      </p:grpSp>
      <p:grpSp>
        <p:nvGrpSpPr>
          <p:cNvPr id="12" name="Group 11">
            <a:extLst>
              <a:ext uri="{FF2B5EF4-FFF2-40B4-BE49-F238E27FC236}">
                <a16:creationId xmlns:a16="http://schemas.microsoft.com/office/drawing/2014/main" id="{98FFA712-2C8A-A454-EC3A-A8642E62BE1B}"/>
              </a:ext>
            </a:extLst>
          </p:cNvPr>
          <p:cNvGrpSpPr/>
          <p:nvPr/>
        </p:nvGrpSpPr>
        <p:grpSpPr>
          <a:xfrm rot="10800000">
            <a:off x="10734158" y="3594403"/>
            <a:ext cx="694267" cy="931194"/>
            <a:chOff x="6111359" y="1471513"/>
            <a:chExt cx="694267" cy="931194"/>
          </a:xfrm>
        </p:grpSpPr>
        <p:sp>
          <p:nvSpPr>
            <p:cNvPr id="13" name="Oval 12">
              <a:extLst>
                <a:ext uri="{FF2B5EF4-FFF2-40B4-BE49-F238E27FC236}">
                  <a16:creationId xmlns:a16="http://schemas.microsoft.com/office/drawing/2014/main" id="{6E25386B-5090-1763-1A18-84BCAB651517}"/>
                </a:ext>
              </a:extLst>
            </p:cNvPr>
            <p:cNvSpPr/>
            <p:nvPr/>
          </p:nvSpPr>
          <p:spPr>
            <a:xfrm>
              <a:off x="6111359" y="1471513"/>
              <a:ext cx="694267" cy="694267"/>
            </a:xfrm>
            <a:prstGeom prst="ellipse">
              <a:avLst/>
            </a:prstGeom>
            <a:solidFill>
              <a:schemeClr val="tx1">
                <a:lumMod val="90000"/>
                <a:lumOff val="10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AC9C082-92F9-0547-0E86-6E4E0569D45C}"/>
                </a:ext>
              </a:extLst>
            </p:cNvPr>
            <p:cNvSpPr txBox="1"/>
            <p:nvPr/>
          </p:nvSpPr>
          <p:spPr>
            <a:xfrm>
              <a:off x="6221426" y="1540933"/>
              <a:ext cx="584200" cy="861774"/>
            </a:xfrm>
            <a:prstGeom prst="rect">
              <a:avLst/>
            </a:prstGeom>
            <a:noFill/>
          </p:spPr>
          <p:txBody>
            <a:bodyPr wrap="square">
              <a:spAutoFit/>
            </a:bodyPr>
            <a:lstStyle/>
            <a:p>
              <a:r>
                <a:rPr lang="en-US" sz="5000" b="0" i="0">
                  <a:solidFill>
                    <a:schemeClr val="bg1"/>
                  </a:solidFill>
                  <a:effectLst/>
                  <a:latin typeface="Aptos" panose="020B0004020202020204" pitchFamily="34" charset="0"/>
                </a:rPr>
                <a:t>“</a:t>
              </a:r>
              <a:endParaRPr lang="en-US" sz="5000">
                <a:solidFill>
                  <a:schemeClr val="bg1"/>
                </a:solidFill>
              </a:endParaRPr>
            </a:p>
          </p:txBody>
        </p:sp>
      </p:grpSp>
      <p:sp>
        <p:nvSpPr>
          <p:cNvPr id="5" name="TextBox 4">
            <a:extLst>
              <a:ext uri="{FF2B5EF4-FFF2-40B4-BE49-F238E27FC236}">
                <a16:creationId xmlns:a16="http://schemas.microsoft.com/office/drawing/2014/main" id="{B41A3334-2FD6-2411-7C6D-076841E36D67}"/>
              </a:ext>
            </a:extLst>
          </p:cNvPr>
          <p:cNvSpPr txBox="1"/>
          <p:nvPr/>
        </p:nvSpPr>
        <p:spPr>
          <a:xfrm>
            <a:off x="250723" y="6260690"/>
            <a:ext cx="10473812"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solidFill>
                  <a:srgbClr val="FFFFFF"/>
                </a:solidFill>
                <a:cs typeface="Segoe UI"/>
              </a:rPr>
              <a:t>18. NIDA.</a:t>
            </a:r>
            <a:r>
              <a:rPr lang="en-US" sz="800" i="1">
                <a:solidFill>
                  <a:srgbClr val="FFFFFF"/>
                </a:solidFill>
                <a:cs typeface="Segoe UI"/>
              </a:rPr>
              <a:t> </a:t>
            </a:r>
            <a:r>
              <a:rPr lang="en-US" sz="800">
                <a:solidFill>
                  <a:srgbClr val="FFFFFF"/>
                </a:solidFill>
                <a:cs typeface="Segoe UI"/>
              </a:rPr>
              <a:t>Your Words Matter – Language Showing Compassion and Care for Women, Infants, Families, and Communities Impacted by Substance Use Disorder. November, 17, 2023. </a:t>
            </a:r>
            <a:r>
              <a:rPr lang="en-US" sz="800" u="sng">
                <a:solidFill>
                  <a:srgbClr val="174DA8"/>
                </a:solidFill>
                <a:cs typeface="Segoe UI"/>
                <a:hlinkClick r:id="rId3"/>
              </a:rPr>
              <a:t>Your Words Matter – Language Showing Compassion and Care for Women, Infants, Families, and Communities Impacted by Substance Use Disorder | National Institute on Drug Abuse (NIDA) (nih.gov)</a:t>
            </a:r>
            <a:r>
              <a:rPr lang="en-US" sz="800">
                <a:cs typeface="Segoe UI"/>
              </a:rPr>
              <a:t>​</a:t>
            </a:r>
          </a:p>
          <a:p>
            <a:r>
              <a:rPr lang="en-US" sz="800">
                <a:cs typeface="Segoe UI"/>
              </a:rPr>
              <a:t>​</a:t>
            </a:r>
          </a:p>
        </p:txBody>
      </p:sp>
    </p:spTree>
    <p:extLst>
      <p:ext uri="{BB962C8B-B14F-4D97-AF65-F5344CB8AC3E}">
        <p14:creationId xmlns:p14="http://schemas.microsoft.com/office/powerpoint/2010/main" val="16204890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BEB6A3-7A14-1CE3-C84A-6EA8CF9A3019}"/>
              </a:ext>
            </a:extLst>
          </p:cNvPr>
          <p:cNvSpPr>
            <a:spLocks noGrp="1"/>
          </p:cNvSpPr>
          <p:nvPr>
            <p:ph type="title"/>
          </p:nvPr>
        </p:nvSpPr>
        <p:spPr>
          <a:xfrm>
            <a:off x="838200" y="675085"/>
            <a:ext cx="11353800" cy="1200329"/>
          </a:xfrm>
        </p:spPr>
        <p:txBody>
          <a:bodyPr/>
          <a:lstStyle/>
          <a:p>
            <a:r>
              <a:rPr lang="en-US" sz="4000"/>
              <a:t>Medication for SUD in Pregnancy: Alcohol Use Disorder (AUD)</a:t>
            </a:r>
            <a:r>
              <a:rPr lang="en-US" sz="4000" baseline="30000"/>
              <a:t>26, 29</a:t>
            </a:r>
            <a:endParaRPr lang="en-US" sz="2000"/>
          </a:p>
        </p:txBody>
      </p:sp>
      <p:sp>
        <p:nvSpPr>
          <p:cNvPr id="13" name="Content Placeholder 12">
            <a:extLst>
              <a:ext uri="{FF2B5EF4-FFF2-40B4-BE49-F238E27FC236}">
                <a16:creationId xmlns:a16="http://schemas.microsoft.com/office/drawing/2014/main" id="{A5B3BD3A-2246-CA1C-9088-FC1F0E267863}"/>
              </a:ext>
            </a:extLst>
          </p:cNvPr>
          <p:cNvSpPr>
            <a:spLocks noGrp="1"/>
          </p:cNvSpPr>
          <p:nvPr>
            <p:ph idx="1"/>
          </p:nvPr>
        </p:nvSpPr>
        <p:spPr>
          <a:xfrm>
            <a:off x="947468" y="2087634"/>
            <a:ext cx="6706945" cy="3113929"/>
          </a:xfrm>
        </p:spPr>
        <p:txBody>
          <a:bodyPr/>
          <a:lstStyle/>
          <a:p>
            <a:r>
              <a:rPr lang="en-US"/>
              <a:t>Inpatient alcohol withdrawal management is recommended</a:t>
            </a:r>
            <a:endParaRPr lang="en-US">
              <a:ea typeface="Calibri"/>
              <a:cs typeface="Calibri"/>
            </a:endParaRPr>
          </a:p>
          <a:p>
            <a:r>
              <a:rPr lang="en-US"/>
              <a:t>Advise abstinence or strategies to reduce use</a:t>
            </a:r>
            <a:endParaRPr lang="en-US">
              <a:cs typeface="Arial"/>
            </a:endParaRPr>
          </a:p>
          <a:p>
            <a:r>
              <a:rPr lang="en-US"/>
              <a:t>Provide behavioral treatment options</a:t>
            </a:r>
            <a:endParaRPr lang="en-US">
              <a:cs typeface="Arial"/>
            </a:endParaRPr>
          </a:p>
          <a:p>
            <a:r>
              <a:rPr lang="en-US"/>
              <a:t>Medications for AUD may be used if benefits outweigh risks</a:t>
            </a:r>
            <a:endParaRPr lang="en-US">
              <a:ea typeface="Calibri"/>
              <a:cs typeface="Calibri"/>
            </a:endParaRPr>
          </a:p>
        </p:txBody>
      </p:sp>
      <p:sp>
        <p:nvSpPr>
          <p:cNvPr id="12" name="Slide Number Placeholder 11">
            <a:extLst>
              <a:ext uri="{FF2B5EF4-FFF2-40B4-BE49-F238E27FC236}">
                <a16:creationId xmlns:a16="http://schemas.microsoft.com/office/drawing/2014/main" id="{1CDB1C4E-61EE-E2D7-2F3C-1640B617529B}"/>
              </a:ext>
            </a:extLst>
          </p:cNvPr>
          <p:cNvSpPr>
            <a:spLocks noGrp="1"/>
          </p:cNvSpPr>
          <p:nvPr>
            <p:ph type="sldNum" sz="quarter" idx="12"/>
          </p:nvPr>
        </p:nvSpPr>
        <p:spPr/>
        <p:txBody>
          <a:bodyPr/>
          <a:lstStyle/>
          <a:p>
            <a:fld id="{3ED6CC7B-5059-9042-9C42-A02B59E0CD4C}" type="slidenum">
              <a:rPr lang="en-US" smtClean="0"/>
              <a:pPr/>
              <a:t>26</a:t>
            </a:fld>
            <a:endParaRPr lang="en-US"/>
          </a:p>
        </p:txBody>
      </p:sp>
      <p:pic>
        <p:nvPicPr>
          <p:cNvPr id="2" name="Picture 1">
            <a:extLst>
              <a:ext uri="{FF2B5EF4-FFF2-40B4-BE49-F238E27FC236}">
                <a16:creationId xmlns:a16="http://schemas.microsoft.com/office/drawing/2014/main" id="{E4045CC6-E4DA-C4EF-B9CD-A46C0AA78D4D}"/>
              </a:ext>
            </a:extLst>
          </p:cNvPr>
          <p:cNvPicPr>
            <a:picLocks noChangeAspect="1"/>
          </p:cNvPicPr>
          <p:nvPr/>
        </p:nvPicPr>
        <p:blipFill>
          <a:blip r:embed="rId3"/>
          <a:stretch>
            <a:fillRect/>
          </a:stretch>
        </p:blipFill>
        <p:spPr>
          <a:xfrm>
            <a:off x="8913558" y="2884997"/>
            <a:ext cx="2662212" cy="2539091"/>
          </a:xfrm>
          <a:prstGeom prst="rect">
            <a:avLst/>
          </a:prstGeom>
        </p:spPr>
      </p:pic>
      <p:sp>
        <p:nvSpPr>
          <p:cNvPr id="3" name="TextBox 2">
            <a:extLst>
              <a:ext uri="{FF2B5EF4-FFF2-40B4-BE49-F238E27FC236}">
                <a16:creationId xmlns:a16="http://schemas.microsoft.com/office/drawing/2014/main" id="{6B54BCC6-DBA3-63F0-E7CB-943AEB8B8FBE}"/>
              </a:ext>
            </a:extLst>
          </p:cNvPr>
          <p:cNvSpPr txBox="1"/>
          <p:nvPr/>
        </p:nvSpPr>
        <p:spPr>
          <a:xfrm>
            <a:off x="65087" y="6303963"/>
            <a:ext cx="1095851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a:solidFill>
                  <a:srgbClr val="FFFFFF"/>
                </a:solidFill>
                <a:latin typeface="Calibri" panose="020F0502020204030204" pitchFamily="34" charset="0"/>
                <a:ea typeface="Calibri" panose="020F0502020204030204" pitchFamily="34" charset="0"/>
                <a:cs typeface="Calibri" panose="020F0502020204030204" pitchFamily="34" charset="0"/>
              </a:rPr>
              <a:t>26. World Health Organization. </a:t>
            </a:r>
            <a:r>
              <a:rPr lang="en-US" sz="700" i="1">
                <a:solidFill>
                  <a:srgbClr val="FFFFFF"/>
                </a:solidFill>
                <a:latin typeface="Calibri" panose="020F0502020204030204" pitchFamily="34" charset="0"/>
                <a:ea typeface="Calibri" panose="020F0502020204030204" pitchFamily="34" charset="0"/>
                <a:cs typeface="Calibri" panose="020F0502020204030204" pitchFamily="34" charset="0"/>
              </a:rPr>
              <a:t>Guidelines for the Identification and Management of Substance Use and Substance Use Disorders in Pregnancy</a:t>
            </a:r>
            <a:r>
              <a:rPr lang="en-US" sz="700">
                <a:solidFill>
                  <a:srgbClr val="FFFFFF"/>
                </a:solidFill>
                <a:latin typeface="Calibri" panose="020F0502020204030204" pitchFamily="34" charset="0"/>
                <a:ea typeface="Calibri" panose="020F0502020204030204" pitchFamily="34" charset="0"/>
                <a:cs typeface="Calibri" panose="020F0502020204030204" pitchFamily="34" charset="0"/>
              </a:rPr>
              <a:t>. World Health Organization; 2014. Accessed August 13, 2024. </a:t>
            </a:r>
            <a:r>
              <a:rPr lang="en-US" sz="700" u="sng">
                <a:solidFill>
                  <a:srgbClr val="FFFFFF"/>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https://www.ncbi.nlm.nih.gov/books/NBK200701/</a:t>
            </a:r>
            <a:r>
              <a:rPr lang="en-US" sz="700">
                <a:solidFill>
                  <a:srgbClr val="FFFFFF"/>
                </a:solidFill>
                <a:latin typeface="Calibri" panose="020F0502020204030204" pitchFamily="34" charset="0"/>
                <a:ea typeface="Calibri" panose="020F0502020204030204" pitchFamily="34" charset="0"/>
                <a:cs typeface="Calibri" panose="020F0502020204030204" pitchFamily="34" charset="0"/>
                <a:hlinkClick r:id="rId4"/>
              </a:rPr>
              <a:t>​​</a:t>
            </a:r>
            <a:endParaRPr lang="en-US" sz="700">
              <a:solidFill>
                <a:srgbClr val="202338"/>
              </a:solidFill>
              <a:latin typeface="Calibri" panose="020F0502020204030204" pitchFamily="34" charset="0"/>
              <a:ea typeface="Calibri" panose="020F0502020204030204" pitchFamily="34" charset="0"/>
              <a:cs typeface="Calibri" panose="020F0502020204030204" pitchFamily="34" charset="0"/>
            </a:endParaRPr>
          </a:p>
          <a:p>
            <a:r>
              <a:rPr lang="en-US" sz="700">
                <a:solidFill>
                  <a:srgbClr val="FFFFFF"/>
                </a:solidFill>
                <a:latin typeface="Calibri" panose="020F0502020204030204" pitchFamily="34" charset="0"/>
                <a:ea typeface="Calibri" panose="020F0502020204030204" pitchFamily="34" charset="0"/>
                <a:cs typeface="Calibri" panose="020F0502020204030204" pitchFamily="34" charset="0"/>
              </a:rPr>
              <a:t>29. Ramsey KS, </a:t>
            </a:r>
            <a:r>
              <a:rPr lang="en-US" sz="700" err="1">
                <a:solidFill>
                  <a:srgbClr val="FFFFFF"/>
                </a:solidFill>
                <a:latin typeface="Calibri" panose="020F0502020204030204" pitchFamily="34" charset="0"/>
                <a:ea typeface="Calibri" panose="020F0502020204030204" pitchFamily="34" charset="0"/>
                <a:cs typeface="Calibri" panose="020F0502020204030204" pitchFamily="34" charset="0"/>
              </a:rPr>
              <a:t>Stancliff</a:t>
            </a:r>
            <a:r>
              <a:rPr lang="en-US" sz="700">
                <a:solidFill>
                  <a:srgbClr val="FFFFFF"/>
                </a:solidFill>
                <a:latin typeface="Calibri" panose="020F0502020204030204" pitchFamily="34" charset="0"/>
                <a:ea typeface="Calibri" panose="020F0502020204030204" pitchFamily="34" charset="0"/>
                <a:cs typeface="Calibri" panose="020F0502020204030204" pitchFamily="34" charset="0"/>
              </a:rPr>
              <a:t> S, Stevens LC, et al. Substance Use Disorder Treatment in Pregnant Adults. Johns Hopkins University; 2021. Accessed August 13, 2024. https://www.ncbi.nlm.nih.gov/books/NBK572854/ </a:t>
            </a:r>
          </a:p>
        </p:txBody>
      </p:sp>
    </p:spTree>
    <p:extLst>
      <p:ext uri="{BB962C8B-B14F-4D97-AF65-F5344CB8AC3E}">
        <p14:creationId xmlns:p14="http://schemas.microsoft.com/office/powerpoint/2010/main" val="42052829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BEB6A3-7A14-1CE3-C84A-6EA8CF9A3019}"/>
              </a:ext>
            </a:extLst>
          </p:cNvPr>
          <p:cNvSpPr>
            <a:spLocks noGrp="1"/>
          </p:cNvSpPr>
          <p:nvPr>
            <p:ph type="title"/>
          </p:nvPr>
        </p:nvSpPr>
        <p:spPr>
          <a:xfrm>
            <a:off x="838200" y="675085"/>
            <a:ext cx="10515600" cy="646331"/>
          </a:xfrm>
        </p:spPr>
        <p:txBody>
          <a:bodyPr/>
          <a:lstStyle/>
          <a:p>
            <a:r>
              <a:rPr lang="en-US" sz="4000"/>
              <a:t>Risk Mitigation in Pregnancy</a:t>
            </a:r>
            <a:r>
              <a:rPr lang="en-US" sz="3000" baseline="30000"/>
              <a:t>29</a:t>
            </a:r>
          </a:p>
        </p:txBody>
      </p:sp>
      <p:sp>
        <p:nvSpPr>
          <p:cNvPr id="13" name="Content Placeholder 12">
            <a:extLst>
              <a:ext uri="{FF2B5EF4-FFF2-40B4-BE49-F238E27FC236}">
                <a16:creationId xmlns:a16="http://schemas.microsoft.com/office/drawing/2014/main" id="{A5B3BD3A-2246-CA1C-9088-FC1F0E267863}"/>
              </a:ext>
            </a:extLst>
          </p:cNvPr>
          <p:cNvSpPr>
            <a:spLocks noGrp="1"/>
          </p:cNvSpPr>
          <p:nvPr>
            <p:ph idx="1"/>
          </p:nvPr>
        </p:nvSpPr>
        <p:spPr>
          <a:xfrm>
            <a:off x="838200" y="1825625"/>
            <a:ext cx="7125929" cy="3930563"/>
          </a:xfrm>
        </p:spPr>
        <p:txBody>
          <a:bodyPr/>
          <a:lstStyle/>
          <a:p>
            <a:r>
              <a:rPr lang="en-US"/>
              <a:t>Advise abstinence or reduced substance use</a:t>
            </a:r>
          </a:p>
          <a:p>
            <a:pPr>
              <a:buClr>
                <a:srgbClr val="464D7B"/>
              </a:buClr>
            </a:pPr>
            <a:r>
              <a:rPr lang="en-US"/>
              <a:t>Consider alternative methods of consumption versus injection</a:t>
            </a:r>
            <a:endParaRPr lang="en-US">
              <a:cs typeface="Arial"/>
            </a:endParaRPr>
          </a:p>
          <a:p>
            <a:r>
              <a:rPr lang="en-US"/>
              <a:t>Refer to a syringe services program</a:t>
            </a:r>
            <a:endParaRPr lang="en-US">
              <a:cs typeface="Arial"/>
            </a:endParaRPr>
          </a:p>
          <a:p>
            <a:r>
              <a:rPr lang="en-US"/>
              <a:t>Recommend behavioral treatment</a:t>
            </a:r>
            <a:r>
              <a:rPr lang="en-US" baseline="30000"/>
              <a:t>28</a:t>
            </a:r>
            <a:endParaRPr lang="en-US" baseline="30000">
              <a:cs typeface="Arial"/>
            </a:endParaRPr>
          </a:p>
          <a:p>
            <a:r>
              <a:rPr lang="en-US"/>
              <a:t>Refer to peer support services</a:t>
            </a:r>
          </a:p>
          <a:p>
            <a:r>
              <a:rPr lang="en-US">
                <a:cs typeface="Arial"/>
              </a:rPr>
              <a:t>Connect to social services</a:t>
            </a:r>
          </a:p>
        </p:txBody>
      </p:sp>
      <p:sp>
        <p:nvSpPr>
          <p:cNvPr id="12" name="Slide Number Placeholder 11">
            <a:extLst>
              <a:ext uri="{FF2B5EF4-FFF2-40B4-BE49-F238E27FC236}">
                <a16:creationId xmlns:a16="http://schemas.microsoft.com/office/drawing/2014/main" id="{1CDB1C4E-61EE-E2D7-2F3C-1640B617529B}"/>
              </a:ext>
            </a:extLst>
          </p:cNvPr>
          <p:cNvSpPr>
            <a:spLocks noGrp="1"/>
          </p:cNvSpPr>
          <p:nvPr>
            <p:ph type="sldNum" sz="quarter" idx="12"/>
          </p:nvPr>
        </p:nvSpPr>
        <p:spPr/>
        <p:txBody>
          <a:bodyPr/>
          <a:lstStyle/>
          <a:p>
            <a:fld id="{3ED6CC7B-5059-9042-9C42-A02B59E0CD4C}" type="slidenum">
              <a:rPr lang="en-US" smtClean="0"/>
              <a:pPr/>
              <a:t>27</a:t>
            </a:fld>
            <a:endParaRPr lang="en-US"/>
          </a:p>
        </p:txBody>
      </p:sp>
      <p:pic>
        <p:nvPicPr>
          <p:cNvPr id="3" name="Picture 2">
            <a:extLst>
              <a:ext uri="{FF2B5EF4-FFF2-40B4-BE49-F238E27FC236}">
                <a16:creationId xmlns:a16="http://schemas.microsoft.com/office/drawing/2014/main" id="{1739D838-C352-0D09-DD37-725E88379C4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7964129" y="1825625"/>
            <a:ext cx="3612232" cy="3100336"/>
          </a:xfrm>
          <a:prstGeom prst="rect">
            <a:avLst/>
          </a:prstGeom>
        </p:spPr>
      </p:pic>
      <p:sp>
        <p:nvSpPr>
          <p:cNvPr id="4" name="TextBox 3">
            <a:extLst>
              <a:ext uri="{FF2B5EF4-FFF2-40B4-BE49-F238E27FC236}">
                <a16:creationId xmlns:a16="http://schemas.microsoft.com/office/drawing/2014/main" id="{AF565ECA-235C-EB44-D0C1-0032800D1F07}"/>
              </a:ext>
            </a:extLst>
          </p:cNvPr>
          <p:cNvSpPr txBox="1"/>
          <p:nvPr/>
        </p:nvSpPr>
        <p:spPr>
          <a:xfrm>
            <a:off x="-3672" y="6349388"/>
            <a:ext cx="8673946" cy="41549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28.</a:t>
            </a:r>
            <a:r>
              <a:rPr lang="en-US" sz="700">
                <a:solidFill>
                  <a:schemeClr val="bg1"/>
                </a:solidFill>
                <a:latin typeface="Calibri"/>
                <a:cs typeface="Arial"/>
              </a:rPr>
              <a:t> NIDA. How do medications to treat opioid use disorder work? Published May 8, 2024. Accessed August 19, 2024. https://nida.nih.gov/publications/research-reports/medications-to-treat-opioid-addiction/how-do-medications-to-treat-opioid-addiction-work </a:t>
            </a:r>
            <a:endParaRPr lang="en-US" sz="700">
              <a:solidFill>
                <a:schemeClr val="bg1"/>
              </a:solidFill>
              <a:latin typeface="Calibri" panose="020F0502020204030204" pitchFamily="34" charset="0"/>
              <a:ea typeface="Calibri" panose="020F0502020204030204" pitchFamily="34" charset="0"/>
              <a:cs typeface="Calibri" panose="020F0502020204030204" pitchFamily="34" charset="0"/>
            </a:endParaRPr>
          </a:p>
          <a:p>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29. Ramsey KS, </a:t>
            </a:r>
            <a:r>
              <a:rPr lang="en-US" sz="700" err="1">
                <a:solidFill>
                  <a:schemeClr val="bg1"/>
                </a:solidFill>
                <a:latin typeface="Calibri" panose="020F0502020204030204" pitchFamily="34" charset="0"/>
                <a:ea typeface="Calibri" panose="020F0502020204030204" pitchFamily="34" charset="0"/>
                <a:cs typeface="Calibri" panose="020F0502020204030204" pitchFamily="34" charset="0"/>
              </a:rPr>
              <a:t>Stancliff</a:t>
            </a:r>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 S, Stevens LC, et al. Substance Use Disorder Treatment in Pregnant Adults. Johns Hopkins University; 2021. Accessed August 13, 2024. https://www.ncbi.nlm.nih.gov/books/NBK572854/ </a:t>
            </a:r>
          </a:p>
        </p:txBody>
      </p:sp>
    </p:spTree>
    <p:extLst>
      <p:ext uri="{BB962C8B-B14F-4D97-AF65-F5344CB8AC3E}">
        <p14:creationId xmlns:p14="http://schemas.microsoft.com/office/powerpoint/2010/main" val="3107266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33BF8-04C3-D752-F60B-BC3CFC5E6C7B}"/>
              </a:ext>
            </a:extLst>
          </p:cNvPr>
          <p:cNvSpPr>
            <a:spLocks noGrp="1"/>
          </p:cNvSpPr>
          <p:nvPr>
            <p:ph type="title"/>
          </p:nvPr>
        </p:nvSpPr>
        <p:spPr>
          <a:xfrm>
            <a:off x="838200" y="675085"/>
            <a:ext cx="10515600" cy="1200329"/>
          </a:xfrm>
        </p:spPr>
        <p:txBody>
          <a:bodyPr/>
          <a:lstStyle/>
          <a:p>
            <a:r>
              <a:rPr lang="en-US" sz="4000"/>
              <a:t>Categories of Interventions to Reduce Stigma</a:t>
            </a:r>
            <a:r>
              <a:rPr lang="en-US" sz="2000" baseline="30000"/>
              <a:t>30 </a:t>
            </a:r>
            <a:endParaRPr lang="en-US" sz="2000"/>
          </a:p>
        </p:txBody>
      </p:sp>
      <p:sp>
        <p:nvSpPr>
          <p:cNvPr id="3" name="Content Placeholder 2">
            <a:extLst>
              <a:ext uri="{FF2B5EF4-FFF2-40B4-BE49-F238E27FC236}">
                <a16:creationId xmlns:a16="http://schemas.microsoft.com/office/drawing/2014/main" id="{ECD36CFE-2CFE-D938-33DC-C1D5BBB8604C}"/>
              </a:ext>
            </a:extLst>
          </p:cNvPr>
          <p:cNvSpPr>
            <a:spLocks noGrp="1"/>
          </p:cNvSpPr>
          <p:nvPr>
            <p:ph idx="1"/>
          </p:nvPr>
        </p:nvSpPr>
        <p:spPr>
          <a:xfrm>
            <a:off x="956188" y="2150090"/>
            <a:ext cx="8291051" cy="2912849"/>
          </a:xfrm>
        </p:spPr>
        <p:txBody>
          <a:bodyPr numCol="1"/>
          <a:lstStyle/>
          <a:p>
            <a:r>
              <a:rPr lang="en-US"/>
              <a:t>Information</a:t>
            </a:r>
          </a:p>
          <a:p>
            <a:r>
              <a:rPr lang="en-US"/>
              <a:t>Skills</a:t>
            </a:r>
            <a:endParaRPr lang="en-US">
              <a:cs typeface="Arial"/>
            </a:endParaRPr>
          </a:p>
          <a:p>
            <a:r>
              <a:rPr lang="en-US"/>
              <a:t>Exposure (i.e., contact with stigmatized group)</a:t>
            </a:r>
            <a:endParaRPr lang="en-US">
              <a:cs typeface="Arial"/>
            </a:endParaRPr>
          </a:p>
          <a:p>
            <a:r>
              <a:rPr lang="en-US"/>
              <a:t>Structural change</a:t>
            </a:r>
            <a:endParaRPr lang="en-US">
              <a:cs typeface="Arial" panose="020B0604020202020204"/>
            </a:endParaRPr>
          </a:p>
          <a:p>
            <a:endParaRPr lang="en-US"/>
          </a:p>
        </p:txBody>
      </p:sp>
      <p:sp>
        <p:nvSpPr>
          <p:cNvPr id="4" name="Slide Number Placeholder 3">
            <a:extLst>
              <a:ext uri="{FF2B5EF4-FFF2-40B4-BE49-F238E27FC236}">
                <a16:creationId xmlns:a16="http://schemas.microsoft.com/office/drawing/2014/main" id="{9B6C6035-2FF4-2E55-F2CB-3F385EF915F7}"/>
              </a:ext>
            </a:extLst>
          </p:cNvPr>
          <p:cNvSpPr>
            <a:spLocks noGrp="1"/>
          </p:cNvSpPr>
          <p:nvPr>
            <p:ph type="sldNum" sz="quarter" idx="12"/>
          </p:nvPr>
        </p:nvSpPr>
        <p:spPr/>
        <p:txBody>
          <a:bodyPr/>
          <a:lstStyle/>
          <a:p>
            <a:fld id="{3ED6CC7B-5059-9042-9C42-A02B59E0CD4C}" type="slidenum">
              <a:rPr lang="en-US" smtClean="0"/>
              <a:pPr/>
              <a:t>28</a:t>
            </a:fld>
            <a:endParaRPr lang="en-US"/>
          </a:p>
        </p:txBody>
      </p:sp>
      <p:pic>
        <p:nvPicPr>
          <p:cNvPr id="5" name="Picture 4">
            <a:extLst>
              <a:ext uri="{FF2B5EF4-FFF2-40B4-BE49-F238E27FC236}">
                <a16:creationId xmlns:a16="http://schemas.microsoft.com/office/drawing/2014/main" id="{AD103DCE-E368-9C4D-C0D2-FFF910FA15DD}"/>
              </a:ext>
            </a:extLst>
          </p:cNvPr>
          <p:cNvPicPr>
            <a:picLocks noChangeAspect="1"/>
          </p:cNvPicPr>
          <p:nvPr/>
        </p:nvPicPr>
        <p:blipFill>
          <a:blip r:embed="rId3"/>
          <a:stretch>
            <a:fillRect/>
          </a:stretch>
        </p:blipFill>
        <p:spPr>
          <a:xfrm>
            <a:off x="8170606" y="1507921"/>
            <a:ext cx="2930186" cy="3283054"/>
          </a:xfrm>
          <a:prstGeom prst="rect">
            <a:avLst/>
          </a:prstGeom>
        </p:spPr>
      </p:pic>
      <p:sp>
        <p:nvSpPr>
          <p:cNvPr id="6" name="TextBox 5">
            <a:extLst>
              <a:ext uri="{FF2B5EF4-FFF2-40B4-BE49-F238E27FC236}">
                <a16:creationId xmlns:a16="http://schemas.microsoft.com/office/drawing/2014/main" id="{5C6F6D15-AB21-292F-068B-8F46F5E3E9B1}"/>
              </a:ext>
            </a:extLst>
          </p:cNvPr>
          <p:cNvSpPr txBox="1"/>
          <p:nvPr/>
        </p:nvSpPr>
        <p:spPr>
          <a:xfrm>
            <a:off x="136525" y="6359525"/>
            <a:ext cx="10760075"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a:solidFill>
                  <a:schemeClr val="bg1"/>
                </a:solidFill>
                <a:latin typeface="Calibri"/>
              </a:rPr>
              <a:t>30. </a:t>
            </a:r>
            <a:r>
              <a:rPr lang="en-US" sz="700" err="1">
                <a:solidFill>
                  <a:schemeClr val="bg1"/>
                </a:solidFill>
                <a:latin typeface="Calibri"/>
              </a:rPr>
              <a:t>Nyblade</a:t>
            </a:r>
            <a:r>
              <a:rPr lang="en-US" sz="700">
                <a:solidFill>
                  <a:schemeClr val="bg1"/>
                </a:solidFill>
                <a:latin typeface="Calibri"/>
              </a:rPr>
              <a:t> L, Stockton MA, Giger K, et al. </a:t>
            </a:r>
            <a:r>
              <a:rPr lang="en-US" sz="700" u="sng">
                <a:solidFill>
                  <a:schemeClr val="bg1"/>
                </a:solidFill>
                <a:latin typeface="Calibri"/>
                <a:cs typeface="Arial"/>
                <a:hlinkClick r:id="rId4">
                  <a:extLst>
                    <a:ext uri="{A12FA001-AC4F-418D-AE19-62706E023703}">
                      <ahyp:hlinkClr xmlns:ahyp="http://schemas.microsoft.com/office/drawing/2018/hyperlinkcolor" val="tx"/>
                    </a:ext>
                  </a:extLst>
                </a:hlinkClick>
              </a:rPr>
              <a:t>Stigma in health facilities: why it matters and how we can change it</a:t>
            </a:r>
            <a:r>
              <a:rPr lang="en-US" sz="700">
                <a:solidFill>
                  <a:schemeClr val="bg1"/>
                </a:solidFill>
                <a:latin typeface="Calibri"/>
              </a:rPr>
              <a:t>. </a:t>
            </a:r>
            <a:r>
              <a:rPr lang="en-US" sz="700" i="1">
                <a:solidFill>
                  <a:schemeClr val="bg1"/>
                </a:solidFill>
                <a:latin typeface="Calibri"/>
              </a:rPr>
              <a:t>BMC Med.</a:t>
            </a:r>
            <a:r>
              <a:rPr lang="en-US" sz="700">
                <a:solidFill>
                  <a:schemeClr val="bg1"/>
                </a:solidFill>
                <a:latin typeface="Calibri"/>
              </a:rPr>
              <a:t> 2019;17(1):25. doi:10.1186/s12916-019-1256-2 ​</a:t>
            </a:r>
            <a:endParaRPr lang="en-US" sz="700">
              <a:solidFill>
                <a:schemeClr val="bg1"/>
              </a:solidFill>
            </a:endParaRPr>
          </a:p>
        </p:txBody>
      </p:sp>
    </p:spTree>
    <p:extLst>
      <p:ext uri="{BB962C8B-B14F-4D97-AF65-F5344CB8AC3E}">
        <p14:creationId xmlns:p14="http://schemas.microsoft.com/office/powerpoint/2010/main" val="29676584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33BF8-04C3-D752-F60B-BC3CFC5E6C7B}"/>
              </a:ext>
            </a:extLst>
          </p:cNvPr>
          <p:cNvSpPr>
            <a:spLocks noGrp="1"/>
          </p:cNvSpPr>
          <p:nvPr>
            <p:ph type="title"/>
          </p:nvPr>
        </p:nvSpPr>
        <p:spPr/>
        <p:txBody>
          <a:bodyPr/>
          <a:lstStyle/>
          <a:p>
            <a:r>
              <a:rPr lang="en-US" sz="4000"/>
              <a:t>Strategies to Reduce Stigma: Language</a:t>
            </a:r>
            <a:endParaRPr lang="en-US" sz="2000"/>
          </a:p>
        </p:txBody>
      </p:sp>
      <p:sp>
        <p:nvSpPr>
          <p:cNvPr id="3" name="Content Placeholder 2">
            <a:extLst>
              <a:ext uri="{FF2B5EF4-FFF2-40B4-BE49-F238E27FC236}">
                <a16:creationId xmlns:a16="http://schemas.microsoft.com/office/drawing/2014/main" id="{ECD36CFE-2CFE-D938-33DC-C1D5BBB8604C}"/>
              </a:ext>
            </a:extLst>
          </p:cNvPr>
          <p:cNvSpPr>
            <a:spLocks noGrp="1"/>
          </p:cNvSpPr>
          <p:nvPr>
            <p:ph idx="1"/>
          </p:nvPr>
        </p:nvSpPr>
        <p:spPr>
          <a:xfrm>
            <a:off x="838200" y="1825625"/>
            <a:ext cx="10515600" cy="3132396"/>
          </a:xfrm>
        </p:spPr>
        <p:txBody>
          <a:bodyPr/>
          <a:lstStyle/>
          <a:p>
            <a:r>
              <a:rPr lang="en-US" sz="2400"/>
              <a:t>Use person-first, non-stigmatizing, medically accurate language </a:t>
            </a:r>
          </a:p>
          <a:p>
            <a:pPr lvl="1"/>
            <a:r>
              <a:rPr lang="en-US" sz="2200"/>
              <a:t>Try “person who uses drugs” versus “addict</a:t>
            </a:r>
            <a:r>
              <a:rPr lang="en-US"/>
              <a:t>”</a:t>
            </a:r>
            <a:endParaRPr lang="en-US" sz="2200">
              <a:cs typeface="Calibri"/>
            </a:endParaRPr>
          </a:p>
          <a:p>
            <a:pPr lvl="1"/>
            <a:r>
              <a:rPr lang="en-US" sz="2200"/>
              <a:t>Refrain from using street terms</a:t>
            </a:r>
            <a:endParaRPr lang="en-US" sz="2200">
              <a:cs typeface="Arial"/>
            </a:endParaRPr>
          </a:p>
          <a:p>
            <a:pPr lvl="1"/>
            <a:r>
              <a:rPr lang="en-US" sz="2200"/>
              <a:t>Use “baby with NOWS/neonatal abstinence syndrome” vs “NAS baby</a:t>
            </a:r>
            <a:r>
              <a:rPr lang="en-US"/>
              <a:t>”</a:t>
            </a:r>
            <a:endParaRPr lang="en-US" sz="2200">
              <a:cs typeface="Arial"/>
            </a:endParaRPr>
          </a:p>
          <a:p>
            <a:pPr lvl="1"/>
            <a:r>
              <a:rPr lang="en-US" sz="2200"/>
              <a:t>Ask people for their preferences</a:t>
            </a:r>
          </a:p>
          <a:p>
            <a:r>
              <a:rPr lang="en-US" sz="2400"/>
              <a:t>Also use non-stigmatizing language in documentation</a:t>
            </a:r>
            <a:endParaRPr lang="en-US" sz="2400">
              <a:cs typeface="Calibri"/>
            </a:endParaRPr>
          </a:p>
        </p:txBody>
      </p:sp>
      <p:sp>
        <p:nvSpPr>
          <p:cNvPr id="4" name="Slide Number Placeholder 3">
            <a:extLst>
              <a:ext uri="{FF2B5EF4-FFF2-40B4-BE49-F238E27FC236}">
                <a16:creationId xmlns:a16="http://schemas.microsoft.com/office/drawing/2014/main" id="{9B6C6035-2FF4-2E55-F2CB-3F385EF915F7}"/>
              </a:ext>
            </a:extLst>
          </p:cNvPr>
          <p:cNvSpPr>
            <a:spLocks noGrp="1"/>
          </p:cNvSpPr>
          <p:nvPr>
            <p:ph type="sldNum" sz="quarter" idx="12"/>
          </p:nvPr>
        </p:nvSpPr>
        <p:spPr/>
        <p:txBody>
          <a:bodyPr/>
          <a:lstStyle/>
          <a:p>
            <a:fld id="{3ED6CC7B-5059-9042-9C42-A02B59E0CD4C}" type="slidenum">
              <a:rPr lang="en-US" smtClean="0"/>
              <a:pPr/>
              <a:t>29</a:t>
            </a:fld>
            <a:endParaRPr lang="en-US"/>
          </a:p>
        </p:txBody>
      </p:sp>
    </p:spTree>
    <p:extLst>
      <p:ext uri="{BB962C8B-B14F-4D97-AF65-F5344CB8AC3E}">
        <p14:creationId xmlns:p14="http://schemas.microsoft.com/office/powerpoint/2010/main" val="7164926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BEB6A3-7A14-1CE3-C84A-6EA8CF9A3019}"/>
              </a:ext>
            </a:extLst>
          </p:cNvPr>
          <p:cNvSpPr>
            <a:spLocks noGrp="1"/>
          </p:cNvSpPr>
          <p:nvPr>
            <p:ph type="title"/>
          </p:nvPr>
        </p:nvSpPr>
        <p:spPr/>
        <p:txBody>
          <a:bodyPr/>
          <a:lstStyle/>
          <a:p>
            <a:r>
              <a:rPr lang="en-US"/>
              <a:t>Objectives</a:t>
            </a:r>
          </a:p>
        </p:txBody>
      </p:sp>
      <p:sp>
        <p:nvSpPr>
          <p:cNvPr id="13" name="Content Placeholder 12">
            <a:extLst>
              <a:ext uri="{FF2B5EF4-FFF2-40B4-BE49-F238E27FC236}">
                <a16:creationId xmlns:a16="http://schemas.microsoft.com/office/drawing/2014/main" id="{A5B3BD3A-2246-CA1C-9088-FC1F0E267863}"/>
              </a:ext>
            </a:extLst>
          </p:cNvPr>
          <p:cNvSpPr>
            <a:spLocks noGrp="1"/>
          </p:cNvSpPr>
          <p:nvPr>
            <p:ph idx="1"/>
          </p:nvPr>
        </p:nvSpPr>
        <p:spPr>
          <a:xfrm>
            <a:off x="838200" y="1769058"/>
            <a:ext cx="10515600" cy="3319883"/>
          </a:xfrm>
        </p:spPr>
        <p:txBody>
          <a:bodyPr/>
          <a:lstStyle/>
          <a:p>
            <a:pPr marL="0" indent="0">
              <a:buNone/>
            </a:pPr>
            <a:r>
              <a:rPr lang="en-US"/>
              <a:t>At the conclusion of this grand rounds, participants will:</a:t>
            </a:r>
          </a:p>
          <a:p>
            <a:r>
              <a:rPr lang="en-US"/>
              <a:t>Understand the Health Stigma and Discrimination Framework</a:t>
            </a:r>
            <a:endParaRPr lang="en-US">
              <a:cs typeface="Arial"/>
            </a:endParaRPr>
          </a:p>
          <a:p>
            <a:r>
              <a:rPr lang="en-US"/>
              <a:t>Describe how stigma and bias affect pregnant and parenting patients with substance use disorder (SUD)</a:t>
            </a:r>
            <a:endParaRPr lang="en-US">
              <a:cs typeface="Calibri"/>
            </a:endParaRPr>
          </a:p>
          <a:p>
            <a:r>
              <a:rPr lang="en-US"/>
              <a:t>Recognize the role of medication in treating SUD during pregnancy</a:t>
            </a:r>
            <a:endParaRPr lang="en-US">
              <a:cs typeface="Arial"/>
            </a:endParaRPr>
          </a:p>
          <a:p>
            <a:r>
              <a:rPr lang="en-US"/>
              <a:t>Name specific actions clinicians and systems can take to decrease stigma</a:t>
            </a:r>
            <a:endParaRPr lang="en-US">
              <a:cs typeface="Arial"/>
            </a:endParaRPr>
          </a:p>
        </p:txBody>
      </p:sp>
      <p:sp>
        <p:nvSpPr>
          <p:cNvPr id="12" name="Slide Number Placeholder 11">
            <a:extLst>
              <a:ext uri="{FF2B5EF4-FFF2-40B4-BE49-F238E27FC236}">
                <a16:creationId xmlns:a16="http://schemas.microsoft.com/office/drawing/2014/main" id="{1CDB1C4E-61EE-E2D7-2F3C-1640B617529B}"/>
              </a:ext>
            </a:extLst>
          </p:cNvPr>
          <p:cNvSpPr>
            <a:spLocks noGrp="1"/>
          </p:cNvSpPr>
          <p:nvPr>
            <p:ph type="sldNum" sz="quarter" idx="12"/>
          </p:nvPr>
        </p:nvSpPr>
        <p:spPr/>
        <p:txBody>
          <a:bodyPr/>
          <a:lstStyle/>
          <a:p>
            <a:fld id="{3ED6CC7B-5059-9042-9C42-A02B59E0CD4C}" type="slidenum">
              <a:rPr lang="en-US" smtClean="0"/>
              <a:pPr/>
              <a:t>3</a:t>
            </a:fld>
            <a:endParaRPr lang="en-US"/>
          </a:p>
        </p:txBody>
      </p:sp>
    </p:spTree>
    <p:extLst>
      <p:ext uri="{BB962C8B-B14F-4D97-AF65-F5344CB8AC3E}">
        <p14:creationId xmlns:p14="http://schemas.microsoft.com/office/powerpoint/2010/main" val="453695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33BF8-04C3-D752-F60B-BC3CFC5E6C7B}"/>
              </a:ext>
            </a:extLst>
          </p:cNvPr>
          <p:cNvSpPr>
            <a:spLocks noGrp="1"/>
          </p:cNvSpPr>
          <p:nvPr>
            <p:ph type="title"/>
          </p:nvPr>
        </p:nvSpPr>
        <p:spPr>
          <a:xfrm>
            <a:off x="838200" y="675085"/>
            <a:ext cx="11353800" cy="646331"/>
          </a:xfrm>
        </p:spPr>
        <p:txBody>
          <a:bodyPr/>
          <a:lstStyle/>
          <a:p>
            <a:r>
              <a:rPr lang="en-US" sz="4000"/>
              <a:t>Strategies to Reduce Stigma: Knowledge</a:t>
            </a:r>
            <a:endParaRPr lang="en-US" sz="2000"/>
          </a:p>
        </p:txBody>
      </p:sp>
      <p:sp>
        <p:nvSpPr>
          <p:cNvPr id="3" name="Content Placeholder 2">
            <a:extLst>
              <a:ext uri="{FF2B5EF4-FFF2-40B4-BE49-F238E27FC236}">
                <a16:creationId xmlns:a16="http://schemas.microsoft.com/office/drawing/2014/main" id="{ECD36CFE-2CFE-D938-33DC-C1D5BBB8604C}"/>
              </a:ext>
            </a:extLst>
          </p:cNvPr>
          <p:cNvSpPr>
            <a:spLocks noGrp="1"/>
          </p:cNvSpPr>
          <p:nvPr>
            <p:ph idx="1"/>
          </p:nvPr>
        </p:nvSpPr>
        <p:spPr>
          <a:xfrm>
            <a:off x="838199" y="1459229"/>
            <a:ext cx="7302911" cy="4056667"/>
          </a:xfrm>
        </p:spPr>
        <p:txBody>
          <a:bodyPr/>
          <a:lstStyle/>
          <a:p>
            <a:pPr marL="0" indent="0">
              <a:buNone/>
            </a:pPr>
            <a:r>
              <a:rPr lang="en-US"/>
              <a:t>Inform yourself and your teams about SUD in pregnant patients to:</a:t>
            </a:r>
            <a:endParaRPr lang="en-US" strike="sngStrike" baseline="30000">
              <a:cs typeface="Calibri"/>
            </a:endParaRPr>
          </a:p>
          <a:p>
            <a:pPr lvl="1"/>
            <a:r>
              <a:rPr lang="en-US"/>
              <a:t>Recognize and correct biases</a:t>
            </a:r>
          </a:p>
          <a:p>
            <a:pPr lvl="1"/>
            <a:r>
              <a:rPr lang="en-US"/>
              <a:t>Improve readiness to meet patient needs</a:t>
            </a:r>
            <a:endParaRPr lang="en-US">
              <a:cs typeface="Calibri"/>
            </a:endParaRPr>
          </a:p>
          <a:p>
            <a:pPr lvl="1"/>
            <a:r>
              <a:rPr lang="en-US"/>
              <a:t>Normalize responsibility for addressing SUD </a:t>
            </a:r>
            <a:endParaRPr lang="en-US">
              <a:cs typeface="Calibri"/>
            </a:endParaRPr>
          </a:p>
          <a:p>
            <a:pPr lvl="1"/>
            <a:r>
              <a:rPr lang="en-US"/>
              <a:t>Increase confidence to manage SUD </a:t>
            </a:r>
            <a:endParaRPr lang="en-US">
              <a:cs typeface="Calibri"/>
            </a:endParaRPr>
          </a:p>
          <a:p>
            <a:pPr lvl="1"/>
            <a:r>
              <a:rPr lang="en-US"/>
              <a:t>Uncover process and resource gaps </a:t>
            </a:r>
            <a:endParaRPr lang="en-US">
              <a:cs typeface="Calibri" panose="020F0502020204030204"/>
            </a:endParaRPr>
          </a:p>
          <a:p>
            <a:pPr lvl="1"/>
            <a:r>
              <a:rPr lang="en-US"/>
              <a:t>Incorporate professional/system level interventions </a:t>
            </a:r>
            <a:endParaRPr lang="en-US">
              <a:cs typeface="Calibri" panose="020F0502020204030204"/>
            </a:endParaRPr>
          </a:p>
          <a:p>
            <a:pPr lvl="1"/>
            <a:endParaRPr lang="en-US"/>
          </a:p>
          <a:p>
            <a:pPr lvl="1"/>
            <a:endParaRPr lang="en-US"/>
          </a:p>
        </p:txBody>
      </p:sp>
      <p:sp>
        <p:nvSpPr>
          <p:cNvPr id="4" name="Slide Number Placeholder 3">
            <a:extLst>
              <a:ext uri="{FF2B5EF4-FFF2-40B4-BE49-F238E27FC236}">
                <a16:creationId xmlns:a16="http://schemas.microsoft.com/office/drawing/2014/main" id="{9B6C6035-2FF4-2E55-F2CB-3F385EF915F7}"/>
              </a:ext>
            </a:extLst>
          </p:cNvPr>
          <p:cNvSpPr>
            <a:spLocks noGrp="1"/>
          </p:cNvSpPr>
          <p:nvPr>
            <p:ph type="sldNum" sz="quarter" idx="12"/>
          </p:nvPr>
        </p:nvSpPr>
        <p:spPr/>
        <p:txBody>
          <a:bodyPr/>
          <a:lstStyle/>
          <a:p>
            <a:fld id="{3ED6CC7B-5059-9042-9C42-A02B59E0CD4C}" type="slidenum">
              <a:rPr lang="en-US" smtClean="0"/>
              <a:pPr/>
              <a:t>30</a:t>
            </a:fld>
            <a:endParaRPr lang="en-US"/>
          </a:p>
        </p:txBody>
      </p:sp>
      <p:sp>
        <p:nvSpPr>
          <p:cNvPr id="5" name="Content Placeholder 2">
            <a:extLst>
              <a:ext uri="{FF2B5EF4-FFF2-40B4-BE49-F238E27FC236}">
                <a16:creationId xmlns:a16="http://schemas.microsoft.com/office/drawing/2014/main" id="{E0472807-4437-2881-EC6D-179B869EF826}"/>
              </a:ext>
            </a:extLst>
          </p:cNvPr>
          <p:cNvSpPr txBox="1">
            <a:spLocks/>
          </p:cNvSpPr>
          <p:nvPr/>
        </p:nvSpPr>
        <p:spPr>
          <a:xfrm>
            <a:off x="6301155" y="1459230"/>
            <a:ext cx="5257800" cy="719171"/>
          </a:xfrm>
          <a:prstGeom prst="rect">
            <a:avLst/>
          </a:prstGeom>
        </p:spPr>
        <p:txBody>
          <a:bodyPr vert="horz" lIns="91440" tIns="45720" rIns="91440" bIns="45720" rtlCol="0" anchor="t" anchorCtr="0">
            <a:spAutoFit/>
          </a:bodyPr>
          <a:lstStyle>
            <a:lvl1pPr marL="228600"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a:ea typeface="Calibri"/>
              <a:cs typeface="Calibri"/>
            </a:endParaRPr>
          </a:p>
          <a:p>
            <a:endParaRPr lang="en-US" sz="1800">
              <a:ea typeface="Calibri"/>
              <a:cs typeface="Calibri"/>
            </a:endParaRPr>
          </a:p>
        </p:txBody>
      </p:sp>
      <p:pic>
        <p:nvPicPr>
          <p:cNvPr id="7" name="Picture 6">
            <a:extLst>
              <a:ext uri="{FF2B5EF4-FFF2-40B4-BE49-F238E27FC236}">
                <a16:creationId xmlns:a16="http://schemas.microsoft.com/office/drawing/2014/main" id="{7C94BF26-74C9-57F7-62B1-5BEDA43A2A42}"/>
              </a:ext>
            </a:extLst>
          </p:cNvPr>
          <p:cNvPicPr>
            <a:picLocks noChangeAspect="1"/>
          </p:cNvPicPr>
          <p:nvPr/>
        </p:nvPicPr>
        <p:blipFill>
          <a:blip r:embed="rId3"/>
          <a:srcRect l="485" r="24379"/>
          <a:stretch/>
        </p:blipFill>
        <p:spPr>
          <a:xfrm>
            <a:off x="8090187" y="1523313"/>
            <a:ext cx="3557258" cy="3156287"/>
          </a:xfrm>
          <a:prstGeom prst="rect">
            <a:avLst/>
          </a:prstGeom>
        </p:spPr>
      </p:pic>
    </p:spTree>
    <p:extLst>
      <p:ext uri="{BB962C8B-B14F-4D97-AF65-F5344CB8AC3E}">
        <p14:creationId xmlns:p14="http://schemas.microsoft.com/office/powerpoint/2010/main" val="33328585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33BF8-04C3-D752-F60B-BC3CFC5E6C7B}"/>
              </a:ext>
            </a:extLst>
          </p:cNvPr>
          <p:cNvSpPr>
            <a:spLocks noGrp="1"/>
          </p:cNvSpPr>
          <p:nvPr>
            <p:ph type="title"/>
          </p:nvPr>
        </p:nvSpPr>
        <p:spPr>
          <a:xfrm>
            <a:off x="838200" y="675085"/>
            <a:ext cx="11353800" cy="1089529"/>
          </a:xfrm>
        </p:spPr>
        <p:txBody>
          <a:bodyPr/>
          <a:lstStyle/>
          <a:p>
            <a:r>
              <a:rPr lang="en-US" sz="3600"/>
              <a:t>Strategies to Reduce Stigma: Brief Motivational Interviewing</a:t>
            </a:r>
            <a:endParaRPr lang="en-US" sz="1800"/>
          </a:p>
        </p:txBody>
      </p:sp>
      <p:sp>
        <p:nvSpPr>
          <p:cNvPr id="3" name="Content Placeholder 2">
            <a:extLst>
              <a:ext uri="{FF2B5EF4-FFF2-40B4-BE49-F238E27FC236}">
                <a16:creationId xmlns:a16="http://schemas.microsoft.com/office/drawing/2014/main" id="{ECD36CFE-2CFE-D938-33DC-C1D5BBB8604C}"/>
              </a:ext>
            </a:extLst>
          </p:cNvPr>
          <p:cNvSpPr>
            <a:spLocks noGrp="1"/>
          </p:cNvSpPr>
          <p:nvPr>
            <p:ph idx="1"/>
          </p:nvPr>
        </p:nvSpPr>
        <p:spPr>
          <a:xfrm>
            <a:off x="838200" y="1994076"/>
            <a:ext cx="6955864" cy="3926459"/>
          </a:xfrm>
        </p:spPr>
        <p:txBody>
          <a:bodyPr/>
          <a:lstStyle/>
          <a:p>
            <a:pPr>
              <a:lnSpc>
                <a:spcPct val="110000"/>
              </a:lnSpc>
            </a:pPr>
            <a:r>
              <a:rPr lang="en-US"/>
              <a:t>Conversational; focuses on collaboration</a:t>
            </a:r>
            <a:r>
              <a:rPr lang="en-US" sz="2400" baseline="30000"/>
              <a:t>31</a:t>
            </a:r>
            <a:r>
              <a:rPr lang="en-US" sz="2400"/>
              <a:t> </a:t>
            </a:r>
            <a:endParaRPr lang="en-US" sz="2400">
              <a:cs typeface="Calibri"/>
            </a:endParaRPr>
          </a:p>
          <a:p>
            <a:pPr>
              <a:lnSpc>
                <a:spcPct val="110000"/>
              </a:lnSpc>
              <a:buClr>
                <a:srgbClr val="464D7B"/>
              </a:buClr>
            </a:pPr>
            <a:r>
              <a:rPr lang="en-US"/>
              <a:t>Nondirective process of empathetic, active listening</a:t>
            </a:r>
            <a:r>
              <a:rPr lang="en-US" sz="2400" baseline="30000"/>
              <a:t>31</a:t>
            </a:r>
            <a:endParaRPr lang="en-US" sz="2400" baseline="30000">
              <a:cs typeface="Calibri"/>
            </a:endParaRPr>
          </a:p>
          <a:p>
            <a:pPr>
              <a:lnSpc>
                <a:spcPct val="110000"/>
              </a:lnSpc>
              <a:buClr>
                <a:srgbClr val="464D7B"/>
              </a:buClr>
            </a:pPr>
            <a:r>
              <a:rPr lang="en-US"/>
              <a:t>Encouragement of patient to identify small, positive changes and to articulate their own motivation</a:t>
            </a:r>
            <a:r>
              <a:rPr lang="en-US" sz="2400" baseline="30000"/>
              <a:t>31 </a:t>
            </a:r>
            <a:endParaRPr lang="en-US"/>
          </a:p>
          <a:p>
            <a:pPr>
              <a:lnSpc>
                <a:spcPct val="110000"/>
              </a:lnSpc>
              <a:buClr>
                <a:srgbClr val="464D7B"/>
              </a:buClr>
            </a:pPr>
            <a:r>
              <a:rPr lang="en-US"/>
              <a:t>Well-studied in SUD health behavior change; supports stigma reduction</a:t>
            </a:r>
            <a:r>
              <a:rPr lang="en-US" sz="2400" baseline="30000"/>
              <a:t>32</a:t>
            </a:r>
            <a:endParaRPr lang="en-US">
              <a:cs typeface="Arial"/>
            </a:endParaRPr>
          </a:p>
        </p:txBody>
      </p:sp>
      <p:sp>
        <p:nvSpPr>
          <p:cNvPr id="4" name="Slide Number Placeholder 3">
            <a:extLst>
              <a:ext uri="{FF2B5EF4-FFF2-40B4-BE49-F238E27FC236}">
                <a16:creationId xmlns:a16="http://schemas.microsoft.com/office/drawing/2014/main" id="{9B6C6035-2FF4-2E55-F2CB-3F385EF915F7}"/>
              </a:ext>
            </a:extLst>
          </p:cNvPr>
          <p:cNvSpPr>
            <a:spLocks noGrp="1"/>
          </p:cNvSpPr>
          <p:nvPr>
            <p:ph type="sldNum" sz="quarter" idx="12"/>
          </p:nvPr>
        </p:nvSpPr>
        <p:spPr/>
        <p:txBody>
          <a:bodyPr/>
          <a:lstStyle/>
          <a:p>
            <a:fld id="{3ED6CC7B-5059-9042-9C42-A02B59E0CD4C}" type="slidenum">
              <a:rPr lang="en-US" smtClean="0"/>
              <a:pPr/>
              <a:t>31</a:t>
            </a:fld>
            <a:endParaRPr lang="en-US"/>
          </a:p>
        </p:txBody>
      </p:sp>
      <p:sp>
        <p:nvSpPr>
          <p:cNvPr id="5" name="Content Placeholder 2">
            <a:extLst>
              <a:ext uri="{FF2B5EF4-FFF2-40B4-BE49-F238E27FC236}">
                <a16:creationId xmlns:a16="http://schemas.microsoft.com/office/drawing/2014/main" id="{E0472807-4437-2881-EC6D-179B869EF826}"/>
              </a:ext>
            </a:extLst>
          </p:cNvPr>
          <p:cNvSpPr txBox="1">
            <a:spLocks/>
          </p:cNvSpPr>
          <p:nvPr/>
        </p:nvSpPr>
        <p:spPr>
          <a:xfrm>
            <a:off x="6301155" y="1459230"/>
            <a:ext cx="5257800" cy="719171"/>
          </a:xfrm>
          <a:prstGeom prst="rect">
            <a:avLst/>
          </a:prstGeom>
        </p:spPr>
        <p:txBody>
          <a:bodyPr vert="horz" lIns="91440" tIns="45720" rIns="91440" bIns="45720" rtlCol="0" anchor="t" anchorCtr="0">
            <a:spAutoFit/>
          </a:bodyPr>
          <a:lstStyle>
            <a:lvl1pPr marL="228600"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a:ea typeface="Calibri"/>
              <a:cs typeface="Calibri"/>
            </a:endParaRPr>
          </a:p>
          <a:p>
            <a:endParaRPr lang="en-US" sz="1800">
              <a:ea typeface="Calibri"/>
              <a:cs typeface="Calibri"/>
            </a:endParaRPr>
          </a:p>
        </p:txBody>
      </p:sp>
      <p:sp>
        <p:nvSpPr>
          <p:cNvPr id="6" name="TextBox 5">
            <a:extLst>
              <a:ext uri="{FF2B5EF4-FFF2-40B4-BE49-F238E27FC236}">
                <a16:creationId xmlns:a16="http://schemas.microsoft.com/office/drawing/2014/main" id="{783CF528-7B99-7C50-DBFD-2B24447B20F8}"/>
              </a:ext>
            </a:extLst>
          </p:cNvPr>
          <p:cNvSpPr txBox="1"/>
          <p:nvPr/>
        </p:nvSpPr>
        <p:spPr>
          <a:xfrm>
            <a:off x="-3673" y="6239220"/>
            <a:ext cx="10849778"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a:solidFill>
                  <a:schemeClr val="bg1"/>
                </a:solidFill>
                <a:latin typeface="Calibri"/>
              </a:rPr>
              <a:t>31. Emery RL, Wimmer M. </a:t>
            </a:r>
            <a:r>
              <a:rPr lang="en-US" sz="700" i="1">
                <a:solidFill>
                  <a:schemeClr val="bg1"/>
                </a:solidFill>
                <a:latin typeface="Calibri"/>
              </a:rPr>
              <a:t>Motivational Interviewing</a:t>
            </a:r>
            <a:r>
              <a:rPr lang="en-US" sz="700">
                <a:solidFill>
                  <a:schemeClr val="bg1"/>
                </a:solidFill>
                <a:latin typeface="Calibri"/>
              </a:rPr>
              <a:t>. </a:t>
            </a:r>
            <a:r>
              <a:rPr lang="en-US" sz="700" err="1">
                <a:solidFill>
                  <a:schemeClr val="bg1"/>
                </a:solidFill>
                <a:latin typeface="Calibri"/>
              </a:rPr>
              <a:t>StatPearls</a:t>
            </a:r>
            <a:r>
              <a:rPr lang="en-US" sz="700">
                <a:solidFill>
                  <a:schemeClr val="bg1"/>
                </a:solidFill>
                <a:latin typeface="Calibri"/>
              </a:rPr>
              <a:t> Publishing LLC; 2023. </a:t>
            </a:r>
            <a:r>
              <a:rPr lang="en-US" sz="700" u="sng">
                <a:solidFill>
                  <a:schemeClr val="bg1"/>
                </a:solidFill>
                <a:latin typeface="Calibri"/>
                <a:cs typeface="Arial"/>
                <a:hlinkClick r:id="rId3">
                  <a:extLst>
                    <a:ext uri="{A12FA001-AC4F-418D-AE19-62706E023703}">
                      <ahyp:hlinkClr xmlns:ahyp="http://schemas.microsoft.com/office/drawing/2018/hyperlinkcolor" val="tx"/>
                    </a:ext>
                  </a:extLst>
                </a:hlinkClick>
              </a:rPr>
              <a:t>https://www.ncbi.nlm.nih.gov/books/NBK589705/</a:t>
            </a:r>
            <a:r>
              <a:rPr lang="en-US" sz="700">
                <a:solidFill>
                  <a:schemeClr val="bg1"/>
                </a:solidFill>
                <a:latin typeface="Calibri"/>
              </a:rPr>
              <a:t> ​</a:t>
            </a:r>
            <a:endParaRPr lang="en-US" sz="700">
              <a:solidFill>
                <a:schemeClr val="bg1"/>
              </a:solidFill>
              <a:latin typeface="Calibri"/>
              <a:cs typeface="Calibri"/>
            </a:endParaRPr>
          </a:p>
          <a:p>
            <a:r>
              <a:rPr lang="en-US" sz="700">
                <a:solidFill>
                  <a:schemeClr val="bg1"/>
                </a:solidFill>
                <a:latin typeface="Calibri"/>
                <a:cs typeface="Calibri"/>
              </a:rPr>
              <a:t>32. VanBuskirk KA, Wetherell JL. Motivational interviewing with primary care populations: a systematic review and meta-analysis. </a:t>
            </a:r>
            <a:r>
              <a:rPr lang="en-US" sz="700" i="1">
                <a:solidFill>
                  <a:schemeClr val="bg1"/>
                </a:solidFill>
                <a:latin typeface="Calibri"/>
                <a:cs typeface="Calibri"/>
              </a:rPr>
              <a:t>J </a:t>
            </a:r>
            <a:r>
              <a:rPr lang="en-US" sz="700" i="1" err="1">
                <a:solidFill>
                  <a:schemeClr val="bg1"/>
                </a:solidFill>
                <a:latin typeface="Calibri"/>
                <a:cs typeface="Calibri"/>
              </a:rPr>
              <a:t>Behav</a:t>
            </a:r>
            <a:r>
              <a:rPr lang="en-US" sz="700" i="1">
                <a:solidFill>
                  <a:schemeClr val="bg1"/>
                </a:solidFill>
                <a:latin typeface="Calibri"/>
                <a:cs typeface="Calibri"/>
              </a:rPr>
              <a:t> Med</a:t>
            </a:r>
            <a:r>
              <a:rPr lang="en-US" sz="700">
                <a:solidFill>
                  <a:schemeClr val="bg1"/>
                </a:solidFill>
                <a:latin typeface="Calibri"/>
                <a:cs typeface="Calibri"/>
              </a:rPr>
              <a:t>. 2014;37(4):768–780. doi:10.1007/s10865-013-9527-4</a:t>
            </a:r>
            <a:endParaRPr lang="en-US" sz="700">
              <a:solidFill>
                <a:schemeClr val="bg1"/>
              </a:solidFill>
              <a:latin typeface="Calibri"/>
              <a:cs typeface="Arial"/>
            </a:endParaRPr>
          </a:p>
        </p:txBody>
      </p:sp>
      <p:pic>
        <p:nvPicPr>
          <p:cNvPr id="7" name="Graphic 6" descr="Chat with solid fill">
            <a:extLst>
              <a:ext uri="{FF2B5EF4-FFF2-40B4-BE49-F238E27FC236}">
                <a16:creationId xmlns:a16="http://schemas.microsoft.com/office/drawing/2014/main" id="{6AA56659-D1B3-5D46-5BD8-4E11E30CE34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24274" y="1818774"/>
            <a:ext cx="3611478" cy="3611478"/>
          </a:xfrm>
          <a:prstGeom prst="rect">
            <a:avLst/>
          </a:prstGeom>
        </p:spPr>
      </p:pic>
    </p:spTree>
    <p:extLst>
      <p:ext uri="{BB962C8B-B14F-4D97-AF65-F5344CB8AC3E}">
        <p14:creationId xmlns:p14="http://schemas.microsoft.com/office/powerpoint/2010/main" val="67930757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33BF8-04C3-D752-F60B-BC3CFC5E6C7B}"/>
              </a:ext>
            </a:extLst>
          </p:cNvPr>
          <p:cNvSpPr>
            <a:spLocks noGrp="1"/>
          </p:cNvSpPr>
          <p:nvPr>
            <p:ph type="title"/>
          </p:nvPr>
        </p:nvSpPr>
        <p:spPr>
          <a:xfrm>
            <a:off x="838200" y="675085"/>
            <a:ext cx="11353800" cy="590931"/>
          </a:xfrm>
        </p:spPr>
        <p:txBody>
          <a:bodyPr/>
          <a:lstStyle/>
          <a:p>
            <a:r>
              <a:rPr lang="en-US" sz="3600"/>
              <a:t>Strategies to Reduce Stigma: Strengths-based Focus</a:t>
            </a:r>
            <a:endParaRPr lang="en-US" sz="1800"/>
          </a:p>
        </p:txBody>
      </p:sp>
      <p:sp>
        <p:nvSpPr>
          <p:cNvPr id="3" name="Content Placeholder 2">
            <a:extLst>
              <a:ext uri="{FF2B5EF4-FFF2-40B4-BE49-F238E27FC236}">
                <a16:creationId xmlns:a16="http://schemas.microsoft.com/office/drawing/2014/main" id="{ECD36CFE-2CFE-D938-33DC-C1D5BBB8604C}"/>
              </a:ext>
            </a:extLst>
          </p:cNvPr>
          <p:cNvSpPr>
            <a:spLocks noGrp="1"/>
          </p:cNvSpPr>
          <p:nvPr>
            <p:ph idx="1"/>
          </p:nvPr>
        </p:nvSpPr>
        <p:spPr>
          <a:xfrm>
            <a:off x="735621" y="1530615"/>
            <a:ext cx="10823333" cy="4747197"/>
          </a:xfrm>
        </p:spPr>
        <p:txBody>
          <a:bodyPr/>
          <a:lstStyle/>
          <a:p>
            <a:r>
              <a:rPr lang="en-US"/>
              <a:t>Focuses on what the patient has going for them (i.e., showing up)</a:t>
            </a:r>
          </a:p>
          <a:p>
            <a:r>
              <a:rPr lang="en-US"/>
              <a:t>Reduces pity/disempowerment</a:t>
            </a:r>
            <a:endParaRPr lang="en-US">
              <a:ea typeface="Calibri"/>
              <a:cs typeface="Calibri"/>
            </a:endParaRPr>
          </a:p>
          <a:p>
            <a:r>
              <a:rPr lang="en-US"/>
              <a:t>Communicates hope and respect</a:t>
            </a:r>
            <a:endParaRPr lang="en-US">
              <a:ea typeface="Calibri"/>
              <a:cs typeface="Calibri"/>
            </a:endParaRPr>
          </a:p>
          <a:p>
            <a:r>
              <a:rPr lang="en-US"/>
              <a:t>Increases engagement</a:t>
            </a:r>
            <a:endParaRPr lang="en-US">
              <a:ea typeface="Calibri"/>
              <a:cs typeface="Calibri"/>
            </a:endParaRPr>
          </a:p>
          <a:p>
            <a:r>
              <a:rPr lang="en-US"/>
              <a:t>Combines with active listening to elicit strengths and preferences</a:t>
            </a:r>
            <a:endParaRPr lang="en-US">
              <a:ea typeface="Calibri"/>
              <a:cs typeface="Calibri"/>
            </a:endParaRPr>
          </a:p>
          <a:p>
            <a:r>
              <a:rPr lang="en-US"/>
              <a:t>Recognizes substance use disorder is a chronic condition</a:t>
            </a:r>
          </a:p>
          <a:p>
            <a:r>
              <a:rPr lang="en-US">
                <a:ea typeface="Calibri"/>
                <a:cs typeface="Calibri"/>
              </a:rPr>
              <a:t>Acknowledges recovery is a process vs a task</a:t>
            </a:r>
          </a:p>
          <a:p>
            <a:pPr marL="0" indent="0">
              <a:buNone/>
            </a:pPr>
            <a:endParaRPr lang="en-US"/>
          </a:p>
        </p:txBody>
      </p:sp>
      <p:sp>
        <p:nvSpPr>
          <p:cNvPr id="4" name="Slide Number Placeholder 3">
            <a:extLst>
              <a:ext uri="{FF2B5EF4-FFF2-40B4-BE49-F238E27FC236}">
                <a16:creationId xmlns:a16="http://schemas.microsoft.com/office/drawing/2014/main" id="{9B6C6035-2FF4-2E55-F2CB-3F385EF915F7}"/>
              </a:ext>
            </a:extLst>
          </p:cNvPr>
          <p:cNvSpPr>
            <a:spLocks noGrp="1"/>
          </p:cNvSpPr>
          <p:nvPr>
            <p:ph type="sldNum" sz="quarter" idx="12"/>
          </p:nvPr>
        </p:nvSpPr>
        <p:spPr/>
        <p:txBody>
          <a:bodyPr/>
          <a:lstStyle/>
          <a:p>
            <a:fld id="{3ED6CC7B-5059-9042-9C42-A02B59E0CD4C}" type="slidenum">
              <a:rPr lang="en-US" smtClean="0"/>
              <a:pPr/>
              <a:t>32</a:t>
            </a:fld>
            <a:endParaRPr lang="en-US"/>
          </a:p>
        </p:txBody>
      </p:sp>
      <p:sp>
        <p:nvSpPr>
          <p:cNvPr id="5" name="Content Placeholder 2">
            <a:extLst>
              <a:ext uri="{FF2B5EF4-FFF2-40B4-BE49-F238E27FC236}">
                <a16:creationId xmlns:a16="http://schemas.microsoft.com/office/drawing/2014/main" id="{E0472807-4437-2881-EC6D-179B869EF826}"/>
              </a:ext>
            </a:extLst>
          </p:cNvPr>
          <p:cNvSpPr txBox="1">
            <a:spLocks/>
          </p:cNvSpPr>
          <p:nvPr/>
        </p:nvSpPr>
        <p:spPr>
          <a:xfrm>
            <a:off x="6301155" y="1459230"/>
            <a:ext cx="5257800" cy="719171"/>
          </a:xfrm>
          <a:prstGeom prst="rect">
            <a:avLst/>
          </a:prstGeom>
        </p:spPr>
        <p:txBody>
          <a:bodyPr vert="horz" lIns="91440" tIns="45720" rIns="91440" bIns="45720" rtlCol="0" anchor="t" anchorCtr="0">
            <a:spAutoFit/>
          </a:bodyPr>
          <a:lstStyle>
            <a:lvl1pPr marL="228600"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a:ea typeface="Calibri"/>
              <a:cs typeface="Calibri"/>
            </a:endParaRPr>
          </a:p>
          <a:p>
            <a:endParaRPr lang="en-US" sz="1800">
              <a:ea typeface="Calibri"/>
              <a:cs typeface="Calibri"/>
            </a:endParaRPr>
          </a:p>
        </p:txBody>
      </p:sp>
    </p:spTree>
    <p:extLst>
      <p:ext uri="{BB962C8B-B14F-4D97-AF65-F5344CB8AC3E}">
        <p14:creationId xmlns:p14="http://schemas.microsoft.com/office/powerpoint/2010/main" val="124898258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D33BF8-04C3-D752-F60B-BC3CFC5E6C7B}"/>
              </a:ext>
            </a:extLst>
          </p:cNvPr>
          <p:cNvSpPr>
            <a:spLocks noGrp="1"/>
          </p:cNvSpPr>
          <p:nvPr>
            <p:ph type="title"/>
          </p:nvPr>
        </p:nvSpPr>
        <p:spPr>
          <a:xfrm>
            <a:off x="838200" y="675085"/>
            <a:ext cx="11353800" cy="646331"/>
          </a:xfrm>
        </p:spPr>
        <p:txBody>
          <a:bodyPr/>
          <a:lstStyle/>
          <a:p>
            <a:r>
              <a:rPr lang="en-US" sz="4000">
                <a:ea typeface="Calibri"/>
                <a:cs typeface="Calibri"/>
              </a:rPr>
              <a:t>Interviewee Quotes</a:t>
            </a:r>
            <a:endParaRPr lang="en-US" sz="2000"/>
          </a:p>
        </p:txBody>
      </p:sp>
      <p:sp>
        <p:nvSpPr>
          <p:cNvPr id="4" name="Slide Number Placeholder 3">
            <a:extLst>
              <a:ext uri="{FF2B5EF4-FFF2-40B4-BE49-F238E27FC236}">
                <a16:creationId xmlns:a16="http://schemas.microsoft.com/office/drawing/2014/main" id="{9B6C6035-2FF4-2E55-F2CB-3F385EF915F7}"/>
              </a:ext>
            </a:extLst>
          </p:cNvPr>
          <p:cNvSpPr>
            <a:spLocks noGrp="1"/>
          </p:cNvSpPr>
          <p:nvPr>
            <p:ph type="sldNum" sz="quarter" idx="12"/>
          </p:nvPr>
        </p:nvSpPr>
        <p:spPr/>
        <p:txBody>
          <a:bodyPr/>
          <a:lstStyle/>
          <a:p>
            <a:fld id="{3ED6CC7B-5059-9042-9C42-A02B59E0CD4C}" type="slidenum">
              <a:rPr lang="en-US" smtClean="0"/>
              <a:pPr/>
              <a:t>33</a:t>
            </a:fld>
            <a:endParaRPr lang="en-US"/>
          </a:p>
        </p:txBody>
      </p:sp>
      <p:sp>
        <p:nvSpPr>
          <p:cNvPr id="5" name="Content Placeholder 2">
            <a:extLst>
              <a:ext uri="{FF2B5EF4-FFF2-40B4-BE49-F238E27FC236}">
                <a16:creationId xmlns:a16="http://schemas.microsoft.com/office/drawing/2014/main" id="{E0472807-4437-2881-EC6D-179B869EF826}"/>
              </a:ext>
            </a:extLst>
          </p:cNvPr>
          <p:cNvSpPr txBox="1">
            <a:spLocks/>
          </p:cNvSpPr>
          <p:nvPr/>
        </p:nvSpPr>
        <p:spPr>
          <a:xfrm>
            <a:off x="6301155" y="1459230"/>
            <a:ext cx="5257800" cy="719171"/>
          </a:xfrm>
          <a:prstGeom prst="rect">
            <a:avLst/>
          </a:prstGeom>
        </p:spPr>
        <p:txBody>
          <a:bodyPr vert="horz" lIns="91440" tIns="45720" rIns="91440" bIns="45720" rtlCol="0" anchor="t" anchorCtr="0">
            <a:spAutoFit/>
          </a:bodyPr>
          <a:lstStyle>
            <a:lvl1pPr marL="228600"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1800">
              <a:ea typeface="Calibri"/>
              <a:cs typeface="Calibri"/>
            </a:endParaRPr>
          </a:p>
          <a:p>
            <a:endParaRPr lang="en-US" sz="1800">
              <a:ea typeface="Calibri"/>
              <a:cs typeface="Calibri"/>
            </a:endParaRPr>
          </a:p>
        </p:txBody>
      </p:sp>
      <p:sp>
        <p:nvSpPr>
          <p:cNvPr id="6" name="Rectangle 5">
            <a:extLst>
              <a:ext uri="{FF2B5EF4-FFF2-40B4-BE49-F238E27FC236}">
                <a16:creationId xmlns:a16="http://schemas.microsoft.com/office/drawing/2014/main" id="{B91EBC9F-DA1B-A547-95AD-C2DF28C2161D}"/>
              </a:ext>
            </a:extLst>
          </p:cNvPr>
          <p:cNvSpPr/>
          <p:nvPr/>
        </p:nvSpPr>
        <p:spPr>
          <a:xfrm>
            <a:off x="973666" y="1671879"/>
            <a:ext cx="10264947" cy="3007721"/>
          </a:xfrm>
          <a:prstGeom prst="rect">
            <a:avLst/>
          </a:prstGeom>
          <a:solidFill>
            <a:schemeClr val="tx1">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A7EF6A0-8F8B-C06A-DE76-E920AA4CCF4C}"/>
              </a:ext>
            </a:extLst>
          </p:cNvPr>
          <p:cNvGrpSpPr/>
          <p:nvPr/>
        </p:nvGrpSpPr>
        <p:grpSpPr>
          <a:xfrm>
            <a:off x="719667" y="1401210"/>
            <a:ext cx="694267" cy="931194"/>
            <a:chOff x="6111359" y="1471513"/>
            <a:chExt cx="694267" cy="931194"/>
          </a:xfrm>
        </p:grpSpPr>
        <p:sp>
          <p:nvSpPr>
            <p:cNvPr id="8" name="Oval 7">
              <a:extLst>
                <a:ext uri="{FF2B5EF4-FFF2-40B4-BE49-F238E27FC236}">
                  <a16:creationId xmlns:a16="http://schemas.microsoft.com/office/drawing/2014/main" id="{CB9D4C0F-DBD7-2236-48C8-04691AF6E57C}"/>
                </a:ext>
              </a:extLst>
            </p:cNvPr>
            <p:cNvSpPr/>
            <p:nvPr/>
          </p:nvSpPr>
          <p:spPr>
            <a:xfrm>
              <a:off x="6111359" y="1471513"/>
              <a:ext cx="694267" cy="694267"/>
            </a:xfrm>
            <a:prstGeom prst="ellipse">
              <a:avLst/>
            </a:prstGeom>
            <a:solidFill>
              <a:schemeClr val="tx1">
                <a:lumMod val="90000"/>
                <a:lumOff val="10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4108041-ADF1-BFBD-22F7-FB81307F8FAF}"/>
                </a:ext>
              </a:extLst>
            </p:cNvPr>
            <p:cNvSpPr txBox="1"/>
            <p:nvPr/>
          </p:nvSpPr>
          <p:spPr>
            <a:xfrm>
              <a:off x="6221426" y="1540933"/>
              <a:ext cx="584200" cy="861774"/>
            </a:xfrm>
            <a:prstGeom prst="rect">
              <a:avLst/>
            </a:prstGeom>
            <a:noFill/>
          </p:spPr>
          <p:txBody>
            <a:bodyPr wrap="square">
              <a:spAutoFit/>
            </a:bodyPr>
            <a:lstStyle/>
            <a:p>
              <a:r>
                <a:rPr lang="en-US" sz="5000" b="0" i="0">
                  <a:solidFill>
                    <a:schemeClr val="bg1"/>
                  </a:solidFill>
                  <a:effectLst/>
                  <a:latin typeface="Aptos" panose="020B0004020202020204" pitchFamily="34" charset="0"/>
                </a:rPr>
                <a:t>“</a:t>
              </a:r>
              <a:endParaRPr lang="en-US" sz="5000">
                <a:solidFill>
                  <a:schemeClr val="bg1"/>
                </a:solidFill>
              </a:endParaRPr>
            </a:p>
          </p:txBody>
        </p:sp>
      </p:grpSp>
      <p:grpSp>
        <p:nvGrpSpPr>
          <p:cNvPr id="10" name="Group 9">
            <a:extLst>
              <a:ext uri="{FF2B5EF4-FFF2-40B4-BE49-F238E27FC236}">
                <a16:creationId xmlns:a16="http://schemas.microsoft.com/office/drawing/2014/main" id="{943E714A-DEE1-176E-DBC9-AFCE544E1527}"/>
              </a:ext>
            </a:extLst>
          </p:cNvPr>
          <p:cNvGrpSpPr/>
          <p:nvPr/>
        </p:nvGrpSpPr>
        <p:grpSpPr>
          <a:xfrm rot="10800000">
            <a:off x="10734158" y="3943417"/>
            <a:ext cx="694267" cy="931194"/>
            <a:chOff x="6111359" y="1471513"/>
            <a:chExt cx="694267" cy="931194"/>
          </a:xfrm>
        </p:grpSpPr>
        <p:sp>
          <p:nvSpPr>
            <p:cNvPr id="11" name="Oval 10">
              <a:extLst>
                <a:ext uri="{FF2B5EF4-FFF2-40B4-BE49-F238E27FC236}">
                  <a16:creationId xmlns:a16="http://schemas.microsoft.com/office/drawing/2014/main" id="{F4766F32-6A41-7592-A670-1D987C527D78}"/>
                </a:ext>
              </a:extLst>
            </p:cNvPr>
            <p:cNvSpPr/>
            <p:nvPr/>
          </p:nvSpPr>
          <p:spPr>
            <a:xfrm>
              <a:off x="6111359" y="1471513"/>
              <a:ext cx="694267" cy="694267"/>
            </a:xfrm>
            <a:prstGeom prst="ellipse">
              <a:avLst/>
            </a:prstGeom>
            <a:solidFill>
              <a:schemeClr val="tx1">
                <a:lumMod val="90000"/>
                <a:lumOff val="10000"/>
              </a:schemeClr>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F4CF2AC8-BA4D-6B9B-480E-9B8869DA398C}"/>
                </a:ext>
              </a:extLst>
            </p:cNvPr>
            <p:cNvSpPr txBox="1"/>
            <p:nvPr/>
          </p:nvSpPr>
          <p:spPr>
            <a:xfrm>
              <a:off x="6221426" y="1540933"/>
              <a:ext cx="584200" cy="861774"/>
            </a:xfrm>
            <a:prstGeom prst="rect">
              <a:avLst/>
            </a:prstGeom>
            <a:noFill/>
          </p:spPr>
          <p:txBody>
            <a:bodyPr wrap="square">
              <a:spAutoFit/>
            </a:bodyPr>
            <a:lstStyle/>
            <a:p>
              <a:r>
                <a:rPr lang="en-US" sz="5000" b="0" i="0">
                  <a:solidFill>
                    <a:schemeClr val="bg1"/>
                  </a:solidFill>
                  <a:effectLst/>
                  <a:latin typeface="Aptos" panose="020B0004020202020204" pitchFamily="34" charset="0"/>
                </a:rPr>
                <a:t>“</a:t>
              </a:r>
              <a:endParaRPr lang="en-US" sz="5000">
                <a:solidFill>
                  <a:schemeClr val="bg1"/>
                </a:solidFill>
              </a:endParaRPr>
            </a:p>
          </p:txBody>
        </p:sp>
      </p:grpSp>
      <p:sp>
        <p:nvSpPr>
          <p:cNvPr id="3" name="Content Placeholder 2">
            <a:extLst>
              <a:ext uri="{FF2B5EF4-FFF2-40B4-BE49-F238E27FC236}">
                <a16:creationId xmlns:a16="http://schemas.microsoft.com/office/drawing/2014/main" id="{ECD36CFE-2CFE-D938-33DC-C1D5BBB8604C}"/>
              </a:ext>
            </a:extLst>
          </p:cNvPr>
          <p:cNvSpPr>
            <a:spLocks noGrp="1"/>
          </p:cNvSpPr>
          <p:nvPr>
            <p:ph idx="1"/>
          </p:nvPr>
        </p:nvSpPr>
        <p:spPr>
          <a:xfrm>
            <a:off x="1400631" y="1974528"/>
            <a:ext cx="9550904" cy="2297873"/>
          </a:xfrm>
        </p:spPr>
        <p:txBody>
          <a:bodyPr/>
          <a:lstStyle/>
          <a:p>
            <a:pPr marL="0" indent="0">
              <a:lnSpc>
                <a:spcPct val="110000"/>
              </a:lnSpc>
              <a:buNone/>
            </a:pPr>
            <a:r>
              <a:rPr lang="en-US" sz="2200" i="1">
                <a:ea typeface="+mn-lt"/>
                <a:cs typeface="+mn-lt"/>
              </a:rPr>
              <a:t>“I found out that I was pregnant in the middle of a relapse, and I thought I could not keep the baby. I did not feel motivated to keep the baby. I also felt shame and mortified in trying to get prenatal or drug treatment help—I knew they would judge me. They would also judge me if I lost the pregnancy. There was no way out. The thought of walking into a hospital and saying I am using was terrifying.</a:t>
            </a:r>
            <a:r>
              <a:rPr lang="en-US" sz="2200" i="1" baseline="30000">
                <a:ea typeface="+mn-lt"/>
                <a:cs typeface="+mn-lt"/>
              </a:rPr>
              <a:t>18</a:t>
            </a:r>
            <a:r>
              <a:rPr lang="en-US" sz="2200" i="1">
                <a:ea typeface="+mn-lt"/>
                <a:cs typeface="+mn-lt"/>
              </a:rPr>
              <a:t>”</a:t>
            </a:r>
          </a:p>
        </p:txBody>
      </p:sp>
      <p:sp>
        <p:nvSpPr>
          <p:cNvPr id="14" name="TextBox 13">
            <a:extLst>
              <a:ext uri="{FF2B5EF4-FFF2-40B4-BE49-F238E27FC236}">
                <a16:creationId xmlns:a16="http://schemas.microsoft.com/office/drawing/2014/main" id="{15B114F8-3738-2E0E-DB49-D43EFF02B3E1}"/>
              </a:ext>
            </a:extLst>
          </p:cNvPr>
          <p:cNvSpPr txBox="1"/>
          <p:nvPr/>
        </p:nvSpPr>
        <p:spPr>
          <a:xfrm>
            <a:off x="973666" y="4856625"/>
            <a:ext cx="7489850" cy="980649"/>
          </a:xfrm>
          <a:prstGeom prst="rect">
            <a:avLst/>
          </a:prstGeom>
          <a:noFill/>
        </p:spPr>
        <p:txBody>
          <a:bodyPr wrap="square">
            <a:spAutoFit/>
          </a:bodyPr>
          <a:lstStyle/>
          <a:p>
            <a:pPr marL="0" indent="0">
              <a:lnSpc>
                <a:spcPct val="110000"/>
              </a:lnSpc>
              <a:buNone/>
            </a:pPr>
            <a:r>
              <a:rPr lang="en-US" sz="1800" dirty="0">
                <a:ea typeface="+mn-lt"/>
                <a:cs typeface="+mn-lt"/>
              </a:rPr>
              <a:t>This quote reflects the deep fear and stigma that can prevent individuals from seeking necessary help and highlights the need for a supportive, non-stigmatizing approach</a:t>
            </a:r>
          </a:p>
        </p:txBody>
      </p:sp>
      <p:sp>
        <p:nvSpPr>
          <p:cNvPr id="13" name="TextBox 12">
            <a:extLst>
              <a:ext uri="{FF2B5EF4-FFF2-40B4-BE49-F238E27FC236}">
                <a16:creationId xmlns:a16="http://schemas.microsoft.com/office/drawing/2014/main" id="{20FDFD5D-1407-D311-BDF6-F495889C5806}"/>
              </a:ext>
            </a:extLst>
          </p:cNvPr>
          <p:cNvSpPr txBox="1"/>
          <p:nvPr/>
        </p:nvSpPr>
        <p:spPr>
          <a:xfrm>
            <a:off x="250723" y="6260690"/>
            <a:ext cx="10473812"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solidFill>
                  <a:srgbClr val="FFFFFF"/>
                </a:solidFill>
                <a:cs typeface="Segoe UI"/>
              </a:rPr>
              <a:t>18. NIDA.</a:t>
            </a:r>
            <a:r>
              <a:rPr lang="en-US" sz="800" i="1">
                <a:solidFill>
                  <a:srgbClr val="FFFFFF"/>
                </a:solidFill>
                <a:cs typeface="Segoe UI"/>
              </a:rPr>
              <a:t> </a:t>
            </a:r>
            <a:r>
              <a:rPr lang="en-US" sz="800">
                <a:solidFill>
                  <a:srgbClr val="FFFFFF"/>
                </a:solidFill>
                <a:cs typeface="Segoe UI"/>
              </a:rPr>
              <a:t>Your Words Matter – Language Showing Compassion and Care for Women, Infants, Families, and Communities Impacted by Substance Use Disorder. November, 17, 2023. </a:t>
            </a:r>
            <a:r>
              <a:rPr lang="en-US" sz="800" u="sng">
                <a:solidFill>
                  <a:srgbClr val="174DA8"/>
                </a:solidFill>
                <a:cs typeface="Segoe UI"/>
                <a:hlinkClick r:id="rId3"/>
              </a:rPr>
              <a:t>Your Words Matter – Language Showing Compassion and Care for Women, Infants, Families, and Communities Impacted by Substance Use Disorder | National Institute on Drug Abuse (NIDA) (nih.gov)</a:t>
            </a:r>
            <a:r>
              <a:rPr lang="en-US" sz="800">
                <a:cs typeface="Segoe UI"/>
              </a:rPr>
              <a:t>​</a:t>
            </a:r>
          </a:p>
        </p:txBody>
      </p:sp>
    </p:spTree>
    <p:extLst>
      <p:ext uri="{BB962C8B-B14F-4D97-AF65-F5344CB8AC3E}">
        <p14:creationId xmlns:p14="http://schemas.microsoft.com/office/powerpoint/2010/main" val="37896337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BEB6A3-7A14-1CE3-C84A-6EA8CF9A3019}"/>
              </a:ext>
            </a:extLst>
          </p:cNvPr>
          <p:cNvSpPr>
            <a:spLocks noGrp="1"/>
          </p:cNvSpPr>
          <p:nvPr>
            <p:ph type="ctrTitle"/>
          </p:nvPr>
        </p:nvSpPr>
        <p:spPr>
          <a:xfrm>
            <a:off x="759914" y="1272833"/>
            <a:ext cx="3101570" cy="1816382"/>
          </a:xfrm>
        </p:spPr>
        <p:txBody>
          <a:bodyPr anchor="t" anchorCtr="0">
            <a:normAutofit/>
          </a:bodyPr>
          <a:lstStyle/>
          <a:p>
            <a:r>
              <a:rPr lang="en-US" sz="4000">
                <a:solidFill>
                  <a:srgbClr val="FFFFFF"/>
                </a:solidFill>
                <a:latin typeface="Arial"/>
                <a:cs typeface="Arial"/>
              </a:rPr>
              <a:t>Treatment Options for Ana R.</a:t>
            </a:r>
            <a:endParaRPr lang="en-US"/>
          </a:p>
        </p:txBody>
      </p:sp>
      <p:sp>
        <p:nvSpPr>
          <p:cNvPr id="12" name="Slide Number Placeholder 11">
            <a:extLst>
              <a:ext uri="{FF2B5EF4-FFF2-40B4-BE49-F238E27FC236}">
                <a16:creationId xmlns:a16="http://schemas.microsoft.com/office/drawing/2014/main" id="{1CDB1C4E-61EE-E2D7-2F3C-1640B617529B}"/>
              </a:ext>
            </a:extLst>
          </p:cNvPr>
          <p:cNvSpPr>
            <a:spLocks noGrp="1"/>
          </p:cNvSpPr>
          <p:nvPr>
            <p:ph type="sldNum" sz="quarter" idx="12"/>
          </p:nvPr>
        </p:nvSpPr>
        <p:spPr>
          <a:xfrm>
            <a:off x="11744325" y="6456363"/>
            <a:ext cx="447675" cy="365125"/>
          </a:xfrm>
        </p:spPr>
        <p:txBody>
          <a:bodyPr>
            <a:normAutofit/>
          </a:bodyPr>
          <a:lstStyle/>
          <a:p>
            <a:pPr>
              <a:spcAft>
                <a:spcPts val="600"/>
              </a:spcAft>
            </a:pPr>
            <a:fld id="{3ED6CC7B-5059-9042-9C42-A02B59E0CD4C}" type="slidenum">
              <a:rPr lang="en-US" sz="1100">
                <a:solidFill>
                  <a:schemeClr val="tx1">
                    <a:lumMod val="50000"/>
                    <a:lumOff val="50000"/>
                  </a:schemeClr>
                </a:solidFill>
              </a:rPr>
              <a:pPr>
                <a:spcAft>
                  <a:spcPts val="600"/>
                </a:spcAft>
              </a:pPr>
              <a:t>34</a:t>
            </a:fld>
            <a:endParaRPr lang="en-US" sz="1100">
              <a:solidFill>
                <a:schemeClr val="tx1">
                  <a:lumMod val="50000"/>
                  <a:lumOff val="50000"/>
                </a:schemeClr>
              </a:solidFill>
            </a:endParaRPr>
          </a:p>
        </p:txBody>
      </p:sp>
      <p:sp>
        <p:nvSpPr>
          <p:cNvPr id="2" name="TextBox 1">
            <a:extLst>
              <a:ext uri="{FF2B5EF4-FFF2-40B4-BE49-F238E27FC236}">
                <a16:creationId xmlns:a16="http://schemas.microsoft.com/office/drawing/2014/main" id="{AA966F1F-1905-FCEC-9098-B51BCA6240F6}"/>
              </a:ext>
            </a:extLst>
          </p:cNvPr>
          <p:cNvSpPr txBox="1"/>
          <p:nvPr/>
        </p:nvSpPr>
        <p:spPr>
          <a:xfrm>
            <a:off x="5174255" y="519629"/>
            <a:ext cx="6801079" cy="63555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
              <a:buChar char="•"/>
            </a:pPr>
            <a:r>
              <a:rPr lang="en-US" sz="1850" dirty="0">
                <a:cs typeface="Arial"/>
              </a:rPr>
              <a:t>Talking with Ana, you learn that she made several attempts to begin prenatal care but is terrified of having the baby taken from her. ​</a:t>
            </a:r>
          </a:p>
          <a:p>
            <a:endParaRPr lang="en-US" sz="1850" dirty="0">
              <a:cs typeface="Arial"/>
            </a:endParaRPr>
          </a:p>
          <a:p>
            <a:pPr marL="228600" indent="-228600">
              <a:buFont typeface=""/>
              <a:buChar char="•"/>
            </a:pPr>
            <a:r>
              <a:rPr lang="en-US" sz="1850" dirty="0">
                <a:cs typeface="Arial"/>
              </a:rPr>
              <a:t>She was feeling brave about coming in, but the person who put her in the exam room looked angry and shocked when Ana disclosed her OUD and gave her “a mean look” as she left the room.</a:t>
            </a:r>
          </a:p>
          <a:p>
            <a:endParaRPr lang="en-US" sz="1850" dirty="0">
              <a:cs typeface="Arial"/>
            </a:endParaRPr>
          </a:p>
          <a:p>
            <a:pPr marL="228600" indent="-228600">
              <a:buFont typeface=""/>
              <a:buChar char="•"/>
            </a:pPr>
            <a:r>
              <a:rPr lang="en-US" sz="1850" dirty="0">
                <a:cs typeface="Arial"/>
              </a:rPr>
              <a:t>Ana has abstained from all other drugs, including tobacco and alcohol, since she recognized she was pregnant. She takes only enough opioid to keep from being too sick to go to work. </a:t>
            </a:r>
          </a:p>
          <a:p>
            <a:endParaRPr lang="en-US" sz="1850" dirty="0">
              <a:cs typeface="Arial"/>
            </a:endParaRPr>
          </a:p>
          <a:p>
            <a:pPr marL="228600" indent="-228600">
              <a:buFont typeface=""/>
              <a:buChar char="•"/>
            </a:pPr>
            <a:r>
              <a:rPr lang="en-US" sz="1850" dirty="0">
                <a:cs typeface="Arial"/>
              </a:rPr>
              <a:t>She shows you the log she has been keeping on her pregnancy app. It includes weekly weights, fundal height measurements, fetal heart rate she has been checking with a doppler, and a daily step count. ​</a:t>
            </a:r>
          </a:p>
          <a:p>
            <a:endParaRPr lang="en-US" sz="1850" dirty="0">
              <a:cs typeface="Arial"/>
            </a:endParaRPr>
          </a:p>
          <a:p>
            <a:pPr marL="228600" indent="-228600">
              <a:buFont typeface=""/>
              <a:buChar char="•"/>
            </a:pPr>
            <a:r>
              <a:rPr lang="en-US" sz="1850" dirty="0">
                <a:cs typeface="Arial"/>
              </a:rPr>
              <a:t>Ana wanted to start treatment with buprenorphine but cannot find a treatment provider near her who accepts pregnant patients.</a:t>
            </a:r>
          </a:p>
        </p:txBody>
      </p:sp>
    </p:spTree>
    <p:extLst>
      <p:ext uri="{BB962C8B-B14F-4D97-AF65-F5344CB8AC3E}">
        <p14:creationId xmlns:p14="http://schemas.microsoft.com/office/powerpoint/2010/main" val="35943133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3DD4A-ECAB-1741-1ECC-B02DB4FD71C2}"/>
              </a:ext>
            </a:extLst>
          </p:cNvPr>
          <p:cNvSpPr>
            <a:spLocks noGrp="1"/>
          </p:cNvSpPr>
          <p:nvPr>
            <p:ph type="title"/>
          </p:nvPr>
        </p:nvSpPr>
        <p:spPr/>
        <p:txBody>
          <a:bodyPr/>
          <a:lstStyle/>
          <a:p>
            <a:r>
              <a:rPr lang="en-US"/>
              <a:t>Reducing Stigma for Ana R. Part 1</a:t>
            </a:r>
          </a:p>
        </p:txBody>
      </p:sp>
      <p:sp>
        <p:nvSpPr>
          <p:cNvPr id="3" name="Content Placeholder 2">
            <a:extLst>
              <a:ext uri="{FF2B5EF4-FFF2-40B4-BE49-F238E27FC236}">
                <a16:creationId xmlns:a16="http://schemas.microsoft.com/office/drawing/2014/main" id="{B26C2874-5232-B66C-117C-AE99CDD32F6C}"/>
              </a:ext>
            </a:extLst>
          </p:cNvPr>
          <p:cNvSpPr>
            <a:spLocks noGrp="1"/>
          </p:cNvSpPr>
          <p:nvPr>
            <p:ph idx="1"/>
          </p:nvPr>
        </p:nvSpPr>
        <p:spPr>
          <a:xfrm>
            <a:off x="838200" y="1653422"/>
            <a:ext cx="6772103" cy="5555623"/>
          </a:xfrm>
        </p:spPr>
        <p:txBody>
          <a:bodyPr/>
          <a:lstStyle/>
          <a:p>
            <a:r>
              <a:rPr lang="en-US" dirty="0"/>
              <a:t>Ana had hoped to be treated with buprenorphine so the baby would not be at risk of NOWS</a:t>
            </a:r>
            <a:endParaRPr lang="en-US" dirty="0">
              <a:cs typeface="Arial"/>
            </a:endParaRPr>
          </a:p>
          <a:p>
            <a:r>
              <a:rPr lang="en-US" dirty="0"/>
              <a:t>She could not find a treatment program on her own</a:t>
            </a:r>
            <a:endParaRPr lang="en-US" dirty="0">
              <a:cs typeface="Arial"/>
            </a:endParaRPr>
          </a:p>
          <a:p>
            <a:r>
              <a:rPr lang="en-US" dirty="0"/>
              <a:t>A nearby primary care program provides buprenorphine and recently co-managed another patient with you </a:t>
            </a:r>
            <a:endParaRPr lang="en-US" dirty="0">
              <a:cs typeface="Arial"/>
            </a:endParaRPr>
          </a:p>
          <a:p>
            <a:r>
              <a:rPr lang="en-US" dirty="0"/>
              <a:t>Ana agrees to enter the program</a:t>
            </a:r>
          </a:p>
          <a:p>
            <a:pPr marL="0" indent="0">
              <a:buNone/>
            </a:pPr>
            <a:endParaRPr lang="en-US" dirty="0"/>
          </a:p>
          <a:p>
            <a:endParaRPr lang="en-US" dirty="0"/>
          </a:p>
        </p:txBody>
      </p:sp>
      <p:sp>
        <p:nvSpPr>
          <p:cNvPr id="4" name="Slide Number Placeholder 3">
            <a:extLst>
              <a:ext uri="{FF2B5EF4-FFF2-40B4-BE49-F238E27FC236}">
                <a16:creationId xmlns:a16="http://schemas.microsoft.com/office/drawing/2014/main" id="{228B367C-51C6-07F0-0923-415E5B74644B}"/>
              </a:ext>
            </a:extLst>
          </p:cNvPr>
          <p:cNvSpPr>
            <a:spLocks noGrp="1"/>
          </p:cNvSpPr>
          <p:nvPr>
            <p:ph type="sldNum" sz="quarter" idx="12"/>
          </p:nvPr>
        </p:nvSpPr>
        <p:spPr/>
        <p:txBody>
          <a:bodyPr/>
          <a:lstStyle/>
          <a:p>
            <a:fld id="{3ED6CC7B-5059-9042-9C42-A02B59E0CD4C}" type="slidenum">
              <a:rPr lang="en-US" smtClean="0"/>
              <a:pPr/>
              <a:t>35</a:t>
            </a:fld>
            <a:endParaRPr lang="en-US"/>
          </a:p>
        </p:txBody>
      </p:sp>
      <p:pic>
        <p:nvPicPr>
          <p:cNvPr id="5" name="Picture 4" descr="A person showing something on a tablet to a pregnant person&#10;&#10;Description automatically generated">
            <a:extLst>
              <a:ext uri="{FF2B5EF4-FFF2-40B4-BE49-F238E27FC236}">
                <a16:creationId xmlns:a16="http://schemas.microsoft.com/office/drawing/2014/main" id="{A3599614-AFC4-49E1-5A60-28F8461383F0}"/>
              </a:ext>
            </a:extLst>
          </p:cNvPr>
          <p:cNvPicPr>
            <a:picLocks noChangeAspect="1"/>
          </p:cNvPicPr>
          <p:nvPr/>
        </p:nvPicPr>
        <p:blipFill>
          <a:blip r:embed="rId3"/>
          <a:srcRect l="23022" t="33" r="16667" b="-455"/>
          <a:stretch/>
        </p:blipFill>
        <p:spPr>
          <a:xfrm>
            <a:off x="8105317" y="1715048"/>
            <a:ext cx="3678034" cy="4102604"/>
          </a:xfrm>
          <a:prstGeom prst="rect">
            <a:avLst/>
          </a:prstGeom>
        </p:spPr>
      </p:pic>
    </p:spTree>
    <p:extLst>
      <p:ext uri="{BB962C8B-B14F-4D97-AF65-F5344CB8AC3E}">
        <p14:creationId xmlns:p14="http://schemas.microsoft.com/office/powerpoint/2010/main" val="39416815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DF695-D3C1-8918-3199-C8785474E69F}"/>
              </a:ext>
            </a:extLst>
          </p:cNvPr>
          <p:cNvSpPr>
            <a:spLocks noGrp="1"/>
          </p:cNvSpPr>
          <p:nvPr>
            <p:ph type="title"/>
          </p:nvPr>
        </p:nvSpPr>
        <p:spPr>
          <a:xfrm>
            <a:off x="838200" y="675085"/>
            <a:ext cx="10925908" cy="646331"/>
          </a:xfrm>
        </p:spPr>
        <p:txBody>
          <a:bodyPr/>
          <a:lstStyle/>
          <a:p>
            <a:r>
              <a:rPr lang="en-US" sz="4000"/>
              <a:t>Strategies to Reduce Stigma: Harm Reduction</a:t>
            </a:r>
          </a:p>
        </p:txBody>
      </p:sp>
      <p:sp>
        <p:nvSpPr>
          <p:cNvPr id="3" name="Content Placeholder 2">
            <a:extLst>
              <a:ext uri="{FF2B5EF4-FFF2-40B4-BE49-F238E27FC236}">
                <a16:creationId xmlns:a16="http://schemas.microsoft.com/office/drawing/2014/main" id="{1B0FBB21-B3B3-7F33-F494-20A0B9CFFE6F}"/>
              </a:ext>
            </a:extLst>
          </p:cNvPr>
          <p:cNvSpPr>
            <a:spLocks noGrp="1"/>
          </p:cNvSpPr>
          <p:nvPr>
            <p:ph idx="1"/>
          </p:nvPr>
        </p:nvSpPr>
        <p:spPr>
          <a:xfrm>
            <a:off x="838199" y="1553829"/>
            <a:ext cx="10220292" cy="4583049"/>
          </a:xfrm>
        </p:spPr>
        <p:txBody>
          <a:bodyPr/>
          <a:lstStyle/>
          <a:p>
            <a:pPr>
              <a:lnSpc>
                <a:spcPct val="110000"/>
              </a:lnSpc>
            </a:pPr>
            <a:r>
              <a:rPr lang="en-US"/>
              <a:t>Focuses on safety and autonomy</a:t>
            </a:r>
          </a:p>
          <a:p>
            <a:pPr>
              <a:lnSpc>
                <a:spcPct val="110000"/>
              </a:lnSpc>
            </a:pPr>
            <a:r>
              <a:rPr lang="en-US"/>
              <a:t>Uses shared decision making and informed consent</a:t>
            </a:r>
            <a:endParaRPr lang="en-US">
              <a:cs typeface="Calibri"/>
            </a:endParaRPr>
          </a:p>
          <a:p>
            <a:r>
              <a:rPr lang="en-US"/>
              <a:t>Uses evidence-based practices</a:t>
            </a:r>
            <a:endParaRPr lang="en-US">
              <a:cs typeface="Calibri"/>
            </a:endParaRPr>
          </a:p>
          <a:p>
            <a:pPr lvl="1">
              <a:buFont typeface="Wingdings" panose="05000000000000000000" pitchFamily="2" charset="2"/>
              <a:buChar char="§"/>
            </a:pPr>
            <a:r>
              <a:rPr lang="en-US" sz="2000"/>
              <a:t>A growing body of evidence points to benefits from doula and other paraprofessional services using a harm reduction approach to support pregnant people with SUD</a:t>
            </a:r>
            <a:r>
              <a:rPr lang="en-US" sz="2000" baseline="30000"/>
              <a:t>33, 34, 35</a:t>
            </a:r>
            <a:endParaRPr lang="en-US" sz="2000" baseline="30000">
              <a:cs typeface="Calibri"/>
            </a:endParaRPr>
          </a:p>
          <a:p>
            <a:pPr lvl="1">
              <a:lnSpc>
                <a:spcPct val="110000"/>
              </a:lnSpc>
              <a:buFont typeface="Wingdings" panose="05000000000000000000" pitchFamily="2" charset="2"/>
              <a:buChar char="§"/>
            </a:pPr>
            <a:r>
              <a:rPr lang="en-US"/>
              <a:t>Naloxone is life saving and does not increase substance use</a:t>
            </a:r>
            <a:r>
              <a:rPr lang="en-US" sz="2000" baseline="30000"/>
              <a:t>36 </a:t>
            </a:r>
            <a:endParaRPr lang="en-US" sz="2000" baseline="30000">
              <a:cs typeface="Arial"/>
            </a:endParaRPr>
          </a:p>
          <a:p>
            <a:pPr>
              <a:lnSpc>
                <a:spcPct val="110000"/>
              </a:lnSpc>
              <a:buFont typeface="Wingdings" panose="05000000000000000000" pitchFamily="2" charset="2"/>
              <a:buChar char="§"/>
            </a:pPr>
            <a:r>
              <a:rPr lang="en-US"/>
              <a:t>Syringe services can reduce infectious disease and tissue injury risk</a:t>
            </a:r>
            <a:r>
              <a:rPr lang="en-US" sz="2000" baseline="30000"/>
              <a:t>37</a:t>
            </a:r>
            <a:endParaRPr lang="en-US" sz="2000" baseline="30000">
              <a:cs typeface="Arial"/>
            </a:endParaRPr>
          </a:p>
          <a:p>
            <a:pPr>
              <a:lnSpc>
                <a:spcPct val="110000"/>
              </a:lnSpc>
            </a:pPr>
            <a:endParaRPr lang="en-US"/>
          </a:p>
        </p:txBody>
      </p:sp>
      <p:sp>
        <p:nvSpPr>
          <p:cNvPr id="4" name="Slide Number Placeholder 3">
            <a:extLst>
              <a:ext uri="{FF2B5EF4-FFF2-40B4-BE49-F238E27FC236}">
                <a16:creationId xmlns:a16="http://schemas.microsoft.com/office/drawing/2014/main" id="{EF1DCBE2-11AE-6487-D3CA-FA8B598DBB25}"/>
              </a:ext>
            </a:extLst>
          </p:cNvPr>
          <p:cNvSpPr>
            <a:spLocks noGrp="1"/>
          </p:cNvSpPr>
          <p:nvPr>
            <p:ph type="sldNum" sz="quarter" idx="12"/>
          </p:nvPr>
        </p:nvSpPr>
        <p:spPr/>
        <p:txBody>
          <a:bodyPr/>
          <a:lstStyle/>
          <a:p>
            <a:fld id="{3ED6CC7B-5059-9042-9C42-A02B59E0CD4C}" type="slidenum">
              <a:rPr lang="en-US" smtClean="0"/>
              <a:pPr/>
              <a:t>36</a:t>
            </a:fld>
            <a:endParaRPr lang="en-US"/>
          </a:p>
        </p:txBody>
      </p:sp>
      <p:sp>
        <p:nvSpPr>
          <p:cNvPr id="5" name="TextBox 4">
            <a:extLst>
              <a:ext uri="{FF2B5EF4-FFF2-40B4-BE49-F238E27FC236}">
                <a16:creationId xmlns:a16="http://schemas.microsoft.com/office/drawing/2014/main" id="{696B6CB4-B1F3-7AC0-C11B-0278910C5900}"/>
              </a:ext>
            </a:extLst>
          </p:cNvPr>
          <p:cNvSpPr txBox="1"/>
          <p:nvPr/>
        </p:nvSpPr>
        <p:spPr>
          <a:xfrm>
            <a:off x="-3672" y="6230039"/>
            <a:ext cx="11253729" cy="63094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33. Gannon M, Short V, Becker M, et al. </a:t>
            </a:r>
            <a:r>
              <a:rPr lang="en-US" sz="700" u="sng">
                <a:solidFill>
                  <a:schemeClr val="bg1"/>
                </a:solidFill>
                <a:latin typeface="Calibri" panose="020F0502020204030204" pitchFamily="34" charset="0"/>
                <a:ea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Doula engagement and maternal opioid use disorder (OUD): Experiences of women in OUD recovery during the perinatal period</a:t>
            </a:r>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700" i="1">
                <a:solidFill>
                  <a:schemeClr val="bg1"/>
                </a:solidFill>
                <a:latin typeface="Calibri" panose="020F0502020204030204" pitchFamily="34" charset="0"/>
                <a:ea typeface="Calibri" panose="020F0502020204030204" pitchFamily="34" charset="0"/>
                <a:cs typeface="Calibri" panose="020F0502020204030204" pitchFamily="34" charset="0"/>
              </a:rPr>
              <a:t>Midwifery</a:t>
            </a:r>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 2022;106:103243. doi:10.1016/j.midw.2021.103243​​</a:t>
            </a:r>
          </a:p>
          <a:p>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34. Barlow A, </a:t>
            </a:r>
            <a:r>
              <a:rPr lang="en-US" sz="700" err="1">
                <a:solidFill>
                  <a:schemeClr val="bg1"/>
                </a:solidFill>
                <a:latin typeface="Calibri" panose="020F0502020204030204" pitchFamily="34" charset="0"/>
                <a:ea typeface="Calibri" panose="020F0502020204030204" pitchFamily="34" charset="0"/>
                <a:cs typeface="Calibri" panose="020F0502020204030204" pitchFamily="34" charset="0"/>
              </a:rPr>
              <a:t>Mullany</a:t>
            </a:r>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 B, </a:t>
            </a:r>
            <a:r>
              <a:rPr lang="en-US" sz="700" err="1">
                <a:solidFill>
                  <a:schemeClr val="bg1"/>
                </a:solidFill>
                <a:latin typeface="Calibri" panose="020F0502020204030204" pitchFamily="34" charset="0"/>
                <a:ea typeface="Calibri" panose="020F0502020204030204" pitchFamily="34" charset="0"/>
                <a:cs typeface="Calibri" panose="020F0502020204030204" pitchFamily="34" charset="0"/>
              </a:rPr>
              <a:t>Neault</a:t>
            </a:r>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 N, et al. </a:t>
            </a:r>
            <a:r>
              <a:rPr lang="en-US" sz="700" u="sng">
                <a:solidFill>
                  <a:schemeClr val="bg1"/>
                </a:solidFill>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Effect of a paraprofessional home-visiting intervention on American Indian teen mothers’ and infants’ behavioral risks: a randomized controlled trial</a:t>
            </a:r>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700" i="1">
                <a:solidFill>
                  <a:schemeClr val="bg1"/>
                </a:solidFill>
                <a:latin typeface="Calibri" panose="020F0502020204030204" pitchFamily="34" charset="0"/>
                <a:ea typeface="Calibri" panose="020F0502020204030204" pitchFamily="34" charset="0"/>
                <a:cs typeface="Calibri" panose="020F0502020204030204" pitchFamily="34" charset="0"/>
              </a:rPr>
              <a:t>Am J Psychiatry</a:t>
            </a:r>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 2013;170(1):83–93. doi:10.1176/appi.ajp.2012.12010121​​</a:t>
            </a:r>
          </a:p>
          <a:p>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35. Barlow A, </a:t>
            </a:r>
            <a:r>
              <a:rPr lang="en-US" sz="700" err="1">
                <a:solidFill>
                  <a:schemeClr val="bg1"/>
                </a:solidFill>
                <a:latin typeface="Calibri" panose="020F0502020204030204" pitchFamily="34" charset="0"/>
                <a:ea typeface="Calibri" panose="020F0502020204030204" pitchFamily="34" charset="0"/>
                <a:cs typeface="Calibri" panose="020F0502020204030204" pitchFamily="34" charset="0"/>
              </a:rPr>
              <a:t>Mullany</a:t>
            </a:r>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 B, </a:t>
            </a:r>
            <a:r>
              <a:rPr lang="en-US" sz="700" err="1">
                <a:solidFill>
                  <a:schemeClr val="bg1"/>
                </a:solidFill>
                <a:latin typeface="Calibri" panose="020F0502020204030204" pitchFamily="34" charset="0"/>
                <a:ea typeface="Calibri" panose="020F0502020204030204" pitchFamily="34" charset="0"/>
                <a:cs typeface="Calibri" panose="020F0502020204030204" pitchFamily="34" charset="0"/>
              </a:rPr>
              <a:t>Neault</a:t>
            </a:r>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 N, et al. </a:t>
            </a:r>
            <a:r>
              <a:rPr lang="en-US" sz="700" u="sng">
                <a:solidFill>
                  <a:schemeClr val="bg1"/>
                </a:solidFill>
                <a:latin typeface="Calibri" panose="020F0502020204030204" pitchFamily="34" charset="0"/>
                <a:ea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Paraprofessional-delivered home-visiting intervention for American Indian teen mothers and children: 3-year outcomes from a randomized controlled trial</a:t>
            </a:r>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a:t>
            </a:r>
            <a:r>
              <a:rPr lang="en-US" sz="700" i="1">
                <a:solidFill>
                  <a:schemeClr val="bg1"/>
                </a:solidFill>
                <a:latin typeface="Calibri" panose="020F0502020204030204" pitchFamily="34" charset="0"/>
                <a:ea typeface="Calibri" panose="020F0502020204030204" pitchFamily="34" charset="0"/>
                <a:cs typeface="Calibri" panose="020F0502020204030204" pitchFamily="34" charset="0"/>
              </a:rPr>
              <a:t> Am J Psychiatry.</a:t>
            </a:r>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 2015;172(2):154–162. doi:10.1176/appi.ajp.2014.14030332​​</a:t>
            </a:r>
          </a:p>
          <a:p>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36. </a:t>
            </a:r>
            <a:r>
              <a:rPr lang="en-US" sz="700" err="1">
                <a:solidFill>
                  <a:schemeClr val="bg1"/>
                </a:solidFill>
                <a:latin typeface="Calibri" panose="020F0502020204030204" pitchFamily="34" charset="0"/>
                <a:ea typeface="Calibri" panose="020F0502020204030204" pitchFamily="34" charset="0"/>
                <a:cs typeface="Calibri" panose="020F0502020204030204" pitchFamily="34" charset="0"/>
              </a:rPr>
              <a:t>Colledge</a:t>
            </a:r>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-Frisby S, </a:t>
            </a:r>
            <a:r>
              <a:rPr lang="en-US" sz="700" err="1">
                <a:solidFill>
                  <a:schemeClr val="bg1"/>
                </a:solidFill>
                <a:latin typeface="Calibri" panose="020F0502020204030204" pitchFamily="34" charset="0"/>
                <a:ea typeface="Calibri" panose="020F0502020204030204" pitchFamily="34" charset="0"/>
                <a:cs typeface="Calibri" panose="020F0502020204030204" pitchFamily="34" charset="0"/>
              </a:rPr>
              <a:t>Rathnayake</a:t>
            </a:r>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 K, Nielsen S, et al. </a:t>
            </a:r>
            <a:r>
              <a:rPr lang="en-US" sz="700" u="sng">
                <a:solidFill>
                  <a:schemeClr val="bg1"/>
                </a:solidFill>
                <a:latin typeface="Calibri" panose="020F0502020204030204" pitchFamily="34" charset="0"/>
                <a:ea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Injection drug use frequency before and after take-home naloxone training</a:t>
            </a:r>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700" i="1">
                <a:solidFill>
                  <a:schemeClr val="bg1"/>
                </a:solidFill>
                <a:latin typeface="Calibri" panose="020F0502020204030204" pitchFamily="34" charset="0"/>
                <a:ea typeface="Calibri" panose="020F0502020204030204" pitchFamily="34" charset="0"/>
                <a:cs typeface="Calibri" panose="020F0502020204030204" pitchFamily="34" charset="0"/>
              </a:rPr>
              <a:t>JAMA </a:t>
            </a:r>
            <a:r>
              <a:rPr lang="en-US" sz="700" i="1" err="1">
                <a:solidFill>
                  <a:schemeClr val="bg1"/>
                </a:solidFill>
                <a:latin typeface="Calibri" panose="020F0502020204030204" pitchFamily="34" charset="0"/>
                <a:ea typeface="Calibri" panose="020F0502020204030204" pitchFamily="34" charset="0"/>
                <a:cs typeface="Calibri" panose="020F0502020204030204" pitchFamily="34" charset="0"/>
              </a:rPr>
              <a:t>Netw</a:t>
            </a:r>
            <a:r>
              <a:rPr lang="en-US" sz="700" i="1">
                <a:solidFill>
                  <a:schemeClr val="bg1"/>
                </a:solidFill>
                <a:latin typeface="Calibri" panose="020F0502020204030204" pitchFamily="34" charset="0"/>
                <a:ea typeface="Calibri" panose="020F0502020204030204" pitchFamily="34" charset="0"/>
                <a:cs typeface="Calibri" panose="020F0502020204030204" pitchFamily="34" charset="0"/>
              </a:rPr>
              <a:t> Open.</a:t>
            </a:r>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 2023;6(8):e2327319. doi:10.1001/jamanetworkopen.2023.27319​​</a:t>
            </a:r>
          </a:p>
          <a:p>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37. Sanchez DP, </a:t>
            </a:r>
            <a:r>
              <a:rPr lang="en-US" sz="700" err="1">
                <a:solidFill>
                  <a:schemeClr val="bg1"/>
                </a:solidFill>
                <a:latin typeface="Calibri" panose="020F0502020204030204" pitchFamily="34" charset="0"/>
                <a:ea typeface="Calibri" panose="020F0502020204030204" pitchFamily="34" charset="0"/>
                <a:cs typeface="Calibri" panose="020F0502020204030204" pitchFamily="34" charset="0"/>
              </a:rPr>
              <a:t>Tookes</a:t>
            </a:r>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 H, </a:t>
            </a:r>
            <a:r>
              <a:rPr lang="en-US" sz="700" err="1">
                <a:solidFill>
                  <a:schemeClr val="bg1"/>
                </a:solidFill>
                <a:latin typeface="Calibri" panose="020F0502020204030204" pitchFamily="34" charset="0"/>
                <a:ea typeface="Calibri" panose="020F0502020204030204" pitchFamily="34" charset="0"/>
                <a:cs typeface="Calibri" panose="020F0502020204030204" pitchFamily="34" charset="0"/>
              </a:rPr>
              <a:t>Pastar</a:t>
            </a:r>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 I, Lev-Tov H. Wounds and skin and soft tissue infections in people who inject drugs and the utility of syringe service programs in their management. </a:t>
            </a:r>
            <a:r>
              <a:rPr lang="en-US" sz="700" i="1">
                <a:solidFill>
                  <a:schemeClr val="bg1"/>
                </a:solidFill>
                <a:latin typeface="Calibri" panose="020F0502020204030204" pitchFamily="34" charset="0"/>
                <a:ea typeface="Calibri" panose="020F0502020204030204" pitchFamily="34" charset="0"/>
                <a:cs typeface="Calibri" panose="020F0502020204030204" pitchFamily="34" charset="0"/>
              </a:rPr>
              <a:t>Adv Wound Care (New Rochelle).</a:t>
            </a:r>
            <a:r>
              <a:rPr lang="en-US" sz="700">
                <a:solidFill>
                  <a:schemeClr val="bg1"/>
                </a:solidFill>
                <a:latin typeface="Calibri" panose="020F0502020204030204" pitchFamily="34" charset="0"/>
                <a:ea typeface="Calibri" panose="020F0502020204030204" pitchFamily="34" charset="0"/>
                <a:cs typeface="Calibri" panose="020F0502020204030204" pitchFamily="34" charset="0"/>
              </a:rPr>
              <a:t> 2021;10(10):571–582. doi:10.1089/wound.2020.1243​</a:t>
            </a:r>
          </a:p>
        </p:txBody>
      </p:sp>
    </p:spTree>
    <p:extLst>
      <p:ext uri="{BB962C8B-B14F-4D97-AF65-F5344CB8AC3E}">
        <p14:creationId xmlns:p14="http://schemas.microsoft.com/office/powerpoint/2010/main" val="4980908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DF695-D3C1-8918-3199-C8785474E69F}"/>
              </a:ext>
            </a:extLst>
          </p:cNvPr>
          <p:cNvSpPr>
            <a:spLocks noGrp="1"/>
          </p:cNvSpPr>
          <p:nvPr>
            <p:ph type="title"/>
          </p:nvPr>
        </p:nvSpPr>
        <p:spPr>
          <a:xfrm>
            <a:off x="838200" y="675085"/>
            <a:ext cx="10925908" cy="590931"/>
          </a:xfrm>
        </p:spPr>
        <p:txBody>
          <a:bodyPr/>
          <a:lstStyle/>
          <a:p>
            <a:r>
              <a:rPr lang="en-US" sz="3600"/>
              <a:t>Strategies to Reduce Stigma: Approaches to Care</a:t>
            </a:r>
          </a:p>
        </p:txBody>
      </p:sp>
      <p:sp>
        <p:nvSpPr>
          <p:cNvPr id="3" name="Content Placeholder 2">
            <a:extLst>
              <a:ext uri="{FF2B5EF4-FFF2-40B4-BE49-F238E27FC236}">
                <a16:creationId xmlns:a16="http://schemas.microsoft.com/office/drawing/2014/main" id="{1B0FBB21-B3B3-7F33-F494-20A0B9CFFE6F}"/>
              </a:ext>
            </a:extLst>
          </p:cNvPr>
          <p:cNvSpPr>
            <a:spLocks noGrp="1"/>
          </p:cNvSpPr>
          <p:nvPr>
            <p:ph idx="1"/>
          </p:nvPr>
        </p:nvSpPr>
        <p:spPr>
          <a:xfrm>
            <a:off x="838201" y="1825625"/>
            <a:ext cx="5577590" cy="3570978"/>
          </a:xfrm>
        </p:spPr>
        <p:txBody>
          <a:bodyPr/>
          <a:lstStyle/>
          <a:p>
            <a:pPr marL="0" indent="0">
              <a:lnSpc>
                <a:spcPct val="110000"/>
              </a:lnSpc>
              <a:buNone/>
            </a:pPr>
            <a:r>
              <a:rPr lang="en-US" b="1"/>
              <a:t>Cultural Adaptation</a:t>
            </a:r>
          </a:p>
          <a:p>
            <a:pPr lvl="1"/>
            <a:r>
              <a:rPr lang="en-US"/>
              <a:t>Learn about how the cultural groups you serve understand SUD in pregnancy</a:t>
            </a:r>
            <a:endParaRPr lang="en-US">
              <a:cs typeface="Arial"/>
            </a:endParaRPr>
          </a:p>
          <a:p>
            <a:pPr lvl="1">
              <a:lnSpc>
                <a:spcPct val="110000"/>
              </a:lnSpc>
            </a:pPr>
            <a:r>
              <a:rPr lang="en-US"/>
              <a:t>Adapt stigma-reduction strategies to anticipate the unique concerns of different cultures</a:t>
            </a:r>
            <a:endParaRPr lang="en-US" strike="sngStrike" baseline="30000">
              <a:cs typeface="Calibri"/>
            </a:endParaRPr>
          </a:p>
          <a:p>
            <a:pPr lvl="1">
              <a:lnSpc>
                <a:spcPct val="110000"/>
              </a:lnSpc>
            </a:pPr>
            <a:endParaRPr lang="en-US"/>
          </a:p>
        </p:txBody>
      </p:sp>
      <p:sp>
        <p:nvSpPr>
          <p:cNvPr id="4" name="Slide Number Placeholder 3">
            <a:extLst>
              <a:ext uri="{FF2B5EF4-FFF2-40B4-BE49-F238E27FC236}">
                <a16:creationId xmlns:a16="http://schemas.microsoft.com/office/drawing/2014/main" id="{EF1DCBE2-11AE-6487-D3CA-FA8B598DBB25}"/>
              </a:ext>
            </a:extLst>
          </p:cNvPr>
          <p:cNvSpPr>
            <a:spLocks noGrp="1"/>
          </p:cNvSpPr>
          <p:nvPr>
            <p:ph type="sldNum" sz="quarter" idx="12"/>
          </p:nvPr>
        </p:nvSpPr>
        <p:spPr/>
        <p:txBody>
          <a:bodyPr/>
          <a:lstStyle/>
          <a:p>
            <a:fld id="{3ED6CC7B-5059-9042-9C42-A02B59E0CD4C}" type="slidenum">
              <a:rPr lang="en-US" smtClean="0"/>
              <a:pPr/>
              <a:t>37</a:t>
            </a:fld>
            <a:endParaRPr lang="en-US"/>
          </a:p>
        </p:txBody>
      </p:sp>
      <p:pic>
        <p:nvPicPr>
          <p:cNvPr id="7" name="Picture 6">
            <a:extLst>
              <a:ext uri="{FF2B5EF4-FFF2-40B4-BE49-F238E27FC236}">
                <a16:creationId xmlns:a16="http://schemas.microsoft.com/office/drawing/2014/main" id="{9E9CC49B-955D-A58C-0271-9ACD6E16E98E}"/>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770165" y="1899856"/>
            <a:ext cx="4586265" cy="3058288"/>
          </a:xfrm>
          <a:prstGeom prst="rect">
            <a:avLst/>
          </a:prstGeom>
        </p:spPr>
      </p:pic>
    </p:spTree>
    <p:extLst>
      <p:ext uri="{BB962C8B-B14F-4D97-AF65-F5344CB8AC3E}">
        <p14:creationId xmlns:p14="http://schemas.microsoft.com/office/powerpoint/2010/main" val="351209622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F1BB6-334A-6F22-0F3B-7A1A107F7AAF}"/>
              </a:ext>
            </a:extLst>
          </p:cNvPr>
          <p:cNvSpPr>
            <a:spLocks noGrp="1"/>
          </p:cNvSpPr>
          <p:nvPr>
            <p:ph type="title"/>
          </p:nvPr>
        </p:nvSpPr>
        <p:spPr>
          <a:xfrm>
            <a:off x="838200" y="675085"/>
            <a:ext cx="10515600" cy="1311128"/>
          </a:xfrm>
        </p:spPr>
        <p:txBody>
          <a:bodyPr/>
          <a:lstStyle/>
          <a:p>
            <a:r>
              <a:rPr lang="en-US"/>
              <a:t>Strategies to Reduce Stigma: Approaches to Care (cont’d)</a:t>
            </a:r>
          </a:p>
        </p:txBody>
      </p:sp>
      <p:sp>
        <p:nvSpPr>
          <p:cNvPr id="3" name="Content Placeholder 2">
            <a:extLst>
              <a:ext uri="{FF2B5EF4-FFF2-40B4-BE49-F238E27FC236}">
                <a16:creationId xmlns:a16="http://schemas.microsoft.com/office/drawing/2014/main" id="{41DB7CDF-F801-98B9-D245-E03F100FC89C}"/>
              </a:ext>
            </a:extLst>
          </p:cNvPr>
          <p:cNvSpPr>
            <a:spLocks noGrp="1"/>
          </p:cNvSpPr>
          <p:nvPr>
            <p:ph idx="1"/>
          </p:nvPr>
        </p:nvSpPr>
        <p:spPr>
          <a:xfrm>
            <a:off x="838199" y="2300409"/>
            <a:ext cx="6996482" cy="4720010"/>
          </a:xfrm>
        </p:spPr>
        <p:txBody>
          <a:bodyPr/>
          <a:lstStyle/>
          <a:p>
            <a:pPr marL="0" indent="0">
              <a:buNone/>
            </a:pPr>
            <a:r>
              <a:rPr lang="en-US" b="1"/>
              <a:t>Gender-responsive Approaches</a:t>
            </a:r>
          </a:p>
          <a:p>
            <a:pPr lvl="1"/>
            <a:r>
              <a:rPr lang="en-US"/>
              <a:t>Patient-centered care considers the ways people experience gender</a:t>
            </a:r>
            <a:endParaRPr lang="en-US">
              <a:cs typeface="Calibri"/>
            </a:endParaRPr>
          </a:p>
          <a:p>
            <a:pPr lvl="1"/>
            <a:r>
              <a:rPr lang="en-US"/>
              <a:t>Gender differences exist in SUD development, trajectory, health impact, and psychological consequences</a:t>
            </a:r>
            <a:r>
              <a:rPr lang="en-US" baseline="30000"/>
              <a:t>38</a:t>
            </a:r>
            <a:endParaRPr lang="en-US" baseline="30000">
              <a:cs typeface="Arial"/>
            </a:endParaRPr>
          </a:p>
          <a:p>
            <a:pPr lvl="1"/>
            <a:r>
              <a:rPr lang="en-US"/>
              <a:t>Intersectionality of gender and race/culture can increase stigma</a:t>
            </a:r>
            <a:endParaRPr lang="en-US">
              <a:cs typeface="Calibri" panose="020F0502020204030204"/>
            </a:endParaRPr>
          </a:p>
          <a:p>
            <a:endParaRPr lang="en-US"/>
          </a:p>
          <a:p>
            <a:endParaRPr lang="en-US"/>
          </a:p>
        </p:txBody>
      </p:sp>
      <p:sp>
        <p:nvSpPr>
          <p:cNvPr id="4" name="Slide Number Placeholder 3">
            <a:extLst>
              <a:ext uri="{FF2B5EF4-FFF2-40B4-BE49-F238E27FC236}">
                <a16:creationId xmlns:a16="http://schemas.microsoft.com/office/drawing/2014/main" id="{C83D717D-3EE9-83C7-2439-7005AB42714A}"/>
              </a:ext>
            </a:extLst>
          </p:cNvPr>
          <p:cNvSpPr>
            <a:spLocks noGrp="1"/>
          </p:cNvSpPr>
          <p:nvPr>
            <p:ph type="sldNum" sz="quarter" idx="12"/>
          </p:nvPr>
        </p:nvSpPr>
        <p:spPr/>
        <p:txBody>
          <a:bodyPr/>
          <a:lstStyle/>
          <a:p>
            <a:fld id="{3ED6CC7B-5059-9042-9C42-A02B59E0CD4C}" type="slidenum">
              <a:rPr lang="en-US" smtClean="0"/>
              <a:pPr/>
              <a:t>38</a:t>
            </a:fld>
            <a:endParaRPr lang="en-US"/>
          </a:p>
        </p:txBody>
      </p:sp>
      <p:sp>
        <p:nvSpPr>
          <p:cNvPr id="5" name="TextBox 4">
            <a:extLst>
              <a:ext uri="{FF2B5EF4-FFF2-40B4-BE49-F238E27FC236}">
                <a16:creationId xmlns:a16="http://schemas.microsoft.com/office/drawing/2014/main" id="{0162E2D6-B8C7-A7EE-745F-AF1CB9D3DA51}"/>
              </a:ext>
            </a:extLst>
          </p:cNvPr>
          <p:cNvSpPr txBox="1"/>
          <p:nvPr/>
        </p:nvSpPr>
        <p:spPr>
          <a:xfrm>
            <a:off x="136525" y="6359525"/>
            <a:ext cx="10760075"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a:solidFill>
                  <a:schemeClr val="bg1"/>
                </a:solidFill>
                <a:latin typeface="Calibri"/>
              </a:rPr>
              <a:t>38. Bormann NL, </a:t>
            </a:r>
            <a:r>
              <a:rPr lang="en-US" sz="700" err="1">
                <a:solidFill>
                  <a:schemeClr val="bg1"/>
                </a:solidFill>
                <a:latin typeface="Calibri"/>
              </a:rPr>
              <a:t>Miskle</a:t>
            </a:r>
            <a:r>
              <a:rPr lang="en-US" sz="700">
                <a:solidFill>
                  <a:schemeClr val="bg1"/>
                </a:solidFill>
                <a:latin typeface="Calibri"/>
              </a:rPr>
              <a:t> B, </a:t>
            </a:r>
            <a:r>
              <a:rPr lang="en-US" sz="700" err="1">
                <a:solidFill>
                  <a:schemeClr val="bg1"/>
                </a:solidFill>
                <a:latin typeface="Calibri"/>
              </a:rPr>
              <a:t>Holdefer</a:t>
            </a:r>
            <a:r>
              <a:rPr lang="en-US" sz="700">
                <a:solidFill>
                  <a:schemeClr val="bg1"/>
                </a:solidFill>
                <a:latin typeface="Calibri"/>
              </a:rPr>
              <a:t> P, Arndt S, Lynch AC, Weber AN. Evidence of telescoping in females across two decades of US treatment admissions for injection drug use: 2000-2020.Drug Alcohol Depend Rep. 2023;9:100204. doi:10.1016/j.dadr.2023.100204</a:t>
            </a:r>
            <a:endParaRPr lang="en-US" sz="700">
              <a:solidFill>
                <a:schemeClr val="bg1"/>
              </a:solidFill>
            </a:endParaRPr>
          </a:p>
        </p:txBody>
      </p:sp>
      <p:pic>
        <p:nvPicPr>
          <p:cNvPr id="7" name="Picture 6" descr="Two people with baby">
            <a:extLst>
              <a:ext uri="{FF2B5EF4-FFF2-40B4-BE49-F238E27FC236}">
                <a16:creationId xmlns:a16="http://schemas.microsoft.com/office/drawing/2014/main" id="{1487044C-6D23-9C25-ACA6-B40F89C7B960}"/>
              </a:ext>
            </a:extLst>
          </p:cNvPr>
          <p:cNvPicPr>
            <a:picLocks noChangeAspect="1"/>
          </p:cNvPicPr>
          <p:nvPr/>
        </p:nvPicPr>
        <p:blipFill>
          <a:blip r:embed="rId3"/>
          <a:stretch>
            <a:fillRect/>
          </a:stretch>
        </p:blipFill>
        <p:spPr>
          <a:xfrm>
            <a:off x="8195652" y="2765792"/>
            <a:ext cx="3156926" cy="2098186"/>
          </a:xfrm>
          <a:prstGeom prst="rect">
            <a:avLst/>
          </a:prstGeom>
        </p:spPr>
      </p:pic>
    </p:spTree>
    <p:extLst>
      <p:ext uri="{BB962C8B-B14F-4D97-AF65-F5344CB8AC3E}">
        <p14:creationId xmlns:p14="http://schemas.microsoft.com/office/powerpoint/2010/main" val="7082555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F1BB6-334A-6F22-0F3B-7A1A107F7AAF}"/>
              </a:ext>
            </a:extLst>
          </p:cNvPr>
          <p:cNvSpPr>
            <a:spLocks noGrp="1"/>
          </p:cNvSpPr>
          <p:nvPr>
            <p:ph type="title"/>
          </p:nvPr>
        </p:nvSpPr>
        <p:spPr>
          <a:xfrm>
            <a:off x="838200" y="675085"/>
            <a:ext cx="10515600" cy="1311128"/>
          </a:xfrm>
        </p:spPr>
        <p:txBody>
          <a:bodyPr/>
          <a:lstStyle/>
          <a:p>
            <a:r>
              <a:rPr lang="en-US"/>
              <a:t>Strategies to Reduce Stigma: Approaches to Care (cont’d)</a:t>
            </a:r>
          </a:p>
        </p:txBody>
      </p:sp>
      <p:sp>
        <p:nvSpPr>
          <p:cNvPr id="3" name="Content Placeholder 2">
            <a:extLst>
              <a:ext uri="{FF2B5EF4-FFF2-40B4-BE49-F238E27FC236}">
                <a16:creationId xmlns:a16="http://schemas.microsoft.com/office/drawing/2014/main" id="{41DB7CDF-F801-98B9-D245-E03F100FC89C}"/>
              </a:ext>
            </a:extLst>
          </p:cNvPr>
          <p:cNvSpPr>
            <a:spLocks noGrp="1"/>
          </p:cNvSpPr>
          <p:nvPr>
            <p:ph idx="1"/>
          </p:nvPr>
        </p:nvSpPr>
        <p:spPr>
          <a:xfrm>
            <a:off x="838200" y="2300409"/>
            <a:ext cx="6837858" cy="3967496"/>
          </a:xfrm>
        </p:spPr>
        <p:txBody>
          <a:bodyPr/>
          <a:lstStyle/>
          <a:p>
            <a:pPr marL="0" indent="0">
              <a:buNone/>
            </a:pPr>
            <a:r>
              <a:rPr lang="en-US" b="1"/>
              <a:t>Gender-responsive Approaches</a:t>
            </a:r>
          </a:p>
          <a:p>
            <a:pPr lvl="1"/>
            <a:r>
              <a:rPr lang="en-US"/>
              <a:t>Transgender people are more likely to report current and lifetime substance use; prevalence of SUD is similar among transgender and cisgender groups</a:t>
            </a:r>
            <a:r>
              <a:rPr lang="en-US" baseline="30000"/>
              <a:t>39</a:t>
            </a:r>
            <a:endParaRPr lang="en-US" baseline="30000">
              <a:cs typeface="Arial"/>
            </a:endParaRPr>
          </a:p>
          <a:p>
            <a:pPr lvl="1"/>
            <a:r>
              <a:rPr lang="en-US"/>
              <a:t>Substance use and substance use disorder among transgender pregnant people has not been well studied</a:t>
            </a:r>
            <a:endParaRPr lang="en-US">
              <a:cs typeface="Arial"/>
            </a:endParaRPr>
          </a:p>
          <a:p>
            <a:endParaRPr lang="en-US"/>
          </a:p>
        </p:txBody>
      </p:sp>
      <p:sp>
        <p:nvSpPr>
          <p:cNvPr id="4" name="Slide Number Placeholder 3">
            <a:extLst>
              <a:ext uri="{FF2B5EF4-FFF2-40B4-BE49-F238E27FC236}">
                <a16:creationId xmlns:a16="http://schemas.microsoft.com/office/drawing/2014/main" id="{C83D717D-3EE9-83C7-2439-7005AB42714A}"/>
              </a:ext>
            </a:extLst>
          </p:cNvPr>
          <p:cNvSpPr>
            <a:spLocks noGrp="1"/>
          </p:cNvSpPr>
          <p:nvPr>
            <p:ph type="sldNum" sz="quarter" idx="12"/>
          </p:nvPr>
        </p:nvSpPr>
        <p:spPr/>
        <p:txBody>
          <a:bodyPr/>
          <a:lstStyle/>
          <a:p>
            <a:fld id="{3ED6CC7B-5059-9042-9C42-A02B59E0CD4C}" type="slidenum">
              <a:rPr lang="en-US" smtClean="0"/>
              <a:pPr/>
              <a:t>39</a:t>
            </a:fld>
            <a:endParaRPr lang="en-US"/>
          </a:p>
        </p:txBody>
      </p:sp>
      <p:sp>
        <p:nvSpPr>
          <p:cNvPr id="5" name="TextBox 4">
            <a:extLst>
              <a:ext uri="{FF2B5EF4-FFF2-40B4-BE49-F238E27FC236}">
                <a16:creationId xmlns:a16="http://schemas.microsoft.com/office/drawing/2014/main" id="{F99F613E-3294-6DCC-CE80-EF2F8443F302}"/>
              </a:ext>
            </a:extLst>
          </p:cNvPr>
          <p:cNvSpPr txBox="1"/>
          <p:nvPr/>
        </p:nvSpPr>
        <p:spPr>
          <a:xfrm>
            <a:off x="136525" y="6359525"/>
            <a:ext cx="10760075"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a:solidFill>
                  <a:schemeClr val="bg1"/>
                </a:solidFill>
                <a:latin typeface="Calibri"/>
              </a:rPr>
              <a:t>39. </a:t>
            </a:r>
            <a:r>
              <a:rPr lang="en-US" sz="700" err="1">
                <a:solidFill>
                  <a:schemeClr val="bg1"/>
                </a:solidFill>
                <a:latin typeface="Calibri"/>
              </a:rPr>
              <a:t>Cotaina</a:t>
            </a:r>
            <a:r>
              <a:rPr lang="en-US" sz="700">
                <a:solidFill>
                  <a:schemeClr val="bg1"/>
                </a:solidFill>
                <a:latin typeface="Calibri"/>
              </a:rPr>
              <a:t> M, </a:t>
            </a:r>
            <a:r>
              <a:rPr lang="en-US" sz="700" err="1">
                <a:solidFill>
                  <a:schemeClr val="bg1"/>
                </a:solidFill>
                <a:latin typeface="Calibri"/>
              </a:rPr>
              <a:t>Peraire</a:t>
            </a:r>
            <a:r>
              <a:rPr lang="en-US" sz="700">
                <a:solidFill>
                  <a:schemeClr val="bg1"/>
                </a:solidFill>
                <a:latin typeface="Calibri"/>
              </a:rPr>
              <a:t> M, </a:t>
            </a:r>
            <a:r>
              <a:rPr lang="en-US" sz="700" err="1">
                <a:solidFill>
                  <a:schemeClr val="bg1"/>
                </a:solidFill>
                <a:latin typeface="Calibri"/>
              </a:rPr>
              <a:t>Boscá</a:t>
            </a:r>
            <a:r>
              <a:rPr lang="en-US" sz="700">
                <a:solidFill>
                  <a:schemeClr val="bg1"/>
                </a:solidFill>
                <a:latin typeface="Calibri"/>
              </a:rPr>
              <a:t> M, Echeverria I, Benito A, </a:t>
            </a:r>
            <a:r>
              <a:rPr lang="en-US" sz="700" err="1">
                <a:solidFill>
                  <a:schemeClr val="bg1"/>
                </a:solidFill>
                <a:latin typeface="Calibri"/>
              </a:rPr>
              <a:t>Haro</a:t>
            </a:r>
            <a:r>
              <a:rPr lang="en-US" sz="700">
                <a:solidFill>
                  <a:schemeClr val="bg1"/>
                </a:solidFill>
                <a:latin typeface="Calibri"/>
              </a:rPr>
              <a:t> G. Substance use in the transgender population: a meta-analysis. Brain Sci. 2022;12(3):366. doi:10.3390/brainsci12030366​</a:t>
            </a:r>
          </a:p>
        </p:txBody>
      </p:sp>
      <p:pic>
        <p:nvPicPr>
          <p:cNvPr id="7" name="Picture 6" descr="A hand with a red stop sign on it&#10;&#10;Description automatically generated">
            <a:extLst>
              <a:ext uri="{FF2B5EF4-FFF2-40B4-BE49-F238E27FC236}">
                <a16:creationId xmlns:a16="http://schemas.microsoft.com/office/drawing/2014/main" id="{B0A1A38D-686E-D554-4258-6AD14CD06397}"/>
              </a:ext>
            </a:extLst>
          </p:cNvPr>
          <p:cNvPicPr>
            <a:picLocks noChangeAspect="1"/>
          </p:cNvPicPr>
          <p:nvPr/>
        </p:nvPicPr>
        <p:blipFill>
          <a:blip r:embed="rId3"/>
          <a:stretch>
            <a:fillRect/>
          </a:stretch>
        </p:blipFill>
        <p:spPr>
          <a:xfrm>
            <a:off x="7947216" y="2041041"/>
            <a:ext cx="3887432" cy="4114800"/>
          </a:xfrm>
          <a:prstGeom prst="rect">
            <a:avLst/>
          </a:prstGeom>
        </p:spPr>
      </p:pic>
    </p:spTree>
    <p:extLst>
      <p:ext uri="{BB962C8B-B14F-4D97-AF65-F5344CB8AC3E}">
        <p14:creationId xmlns:p14="http://schemas.microsoft.com/office/powerpoint/2010/main" val="12842172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BEB6A3-7A14-1CE3-C84A-6EA8CF9A3019}"/>
              </a:ext>
            </a:extLst>
          </p:cNvPr>
          <p:cNvSpPr>
            <a:spLocks noGrp="1"/>
          </p:cNvSpPr>
          <p:nvPr>
            <p:ph type="title"/>
          </p:nvPr>
        </p:nvSpPr>
        <p:spPr>
          <a:xfrm>
            <a:off x="838200" y="675085"/>
            <a:ext cx="10515600" cy="701731"/>
          </a:xfrm>
        </p:spPr>
        <p:txBody>
          <a:bodyPr/>
          <a:lstStyle/>
          <a:p>
            <a:r>
              <a:rPr lang="en-US">
                <a:ea typeface="Calibri Light"/>
                <a:cs typeface="Calibri Light"/>
              </a:rPr>
              <a:t>Ground Rules</a:t>
            </a:r>
            <a:endParaRPr lang="en-US"/>
          </a:p>
        </p:txBody>
      </p:sp>
      <p:sp>
        <p:nvSpPr>
          <p:cNvPr id="13" name="Content Placeholder 12">
            <a:extLst>
              <a:ext uri="{FF2B5EF4-FFF2-40B4-BE49-F238E27FC236}">
                <a16:creationId xmlns:a16="http://schemas.microsoft.com/office/drawing/2014/main" id="{A5B3BD3A-2246-CA1C-9088-FC1F0E267863}"/>
              </a:ext>
            </a:extLst>
          </p:cNvPr>
          <p:cNvSpPr>
            <a:spLocks noGrp="1"/>
          </p:cNvSpPr>
          <p:nvPr>
            <p:ph idx="1"/>
          </p:nvPr>
        </p:nvSpPr>
        <p:spPr>
          <a:xfrm>
            <a:off x="838199" y="1820793"/>
            <a:ext cx="7421381" cy="3524298"/>
          </a:xfrm>
        </p:spPr>
        <p:txBody>
          <a:bodyPr/>
          <a:lstStyle/>
          <a:p>
            <a:r>
              <a:rPr lang="en-US" sz="2400">
                <a:ea typeface="Calibri"/>
                <a:cs typeface="Calibri"/>
              </a:rPr>
              <a:t>Be non-judgmental and use empathy</a:t>
            </a:r>
          </a:p>
          <a:p>
            <a:r>
              <a:rPr lang="en-US" sz="2400">
                <a:ea typeface="Calibri"/>
                <a:cs typeface="Calibri"/>
              </a:rPr>
              <a:t>Be respectful</a:t>
            </a:r>
          </a:p>
          <a:p>
            <a:r>
              <a:rPr lang="en-US" sz="2400">
                <a:ea typeface="Calibri"/>
                <a:cs typeface="Calibri"/>
              </a:rPr>
              <a:t>Use patient-centered and inclusive language</a:t>
            </a:r>
          </a:p>
          <a:p>
            <a:r>
              <a:rPr lang="en-US" sz="2400">
                <a:ea typeface="Calibri"/>
                <a:cs typeface="Calibri"/>
              </a:rPr>
              <a:t>Be aware of your body language</a:t>
            </a:r>
          </a:p>
          <a:p>
            <a:endParaRPr lang="en-US">
              <a:ea typeface="Calibri"/>
              <a:cs typeface="Calibri"/>
            </a:endParaRPr>
          </a:p>
          <a:p>
            <a:endParaRPr lang="en-US">
              <a:ea typeface="Calibri"/>
              <a:cs typeface="Calibri"/>
            </a:endParaRPr>
          </a:p>
        </p:txBody>
      </p:sp>
      <p:sp>
        <p:nvSpPr>
          <p:cNvPr id="12" name="Slide Number Placeholder 11">
            <a:extLst>
              <a:ext uri="{FF2B5EF4-FFF2-40B4-BE49-F238E27FC236}">
                <a16:creationId xmlns:a16="http://schemas.microsoft.com/office/drawing/2014/main" id="{1CDB1C4E-61EE-E2D7-2F3C-1640B617529B}"/>
              </a:ext>
            </a:extLst>
          </p:cNvPr>
          <p:cNvSpPr>
            <a:spLocks noGrp="1"/>
          </p:cNvSpPr>
          <p:nvPr>
            <p:ph type="sldNum" sz="quarter" idx="12"/>
          </p:nvPr>
        </p:nvSpPr>
        <p:spPr/>
        <p:txBody>
          <a:bodyPr/>
          <a:lstStyle/>
          <a:p>
            <a:fld id="{3ED6CC7B-5059-9042-9C42-A02B59E0CD4C}" type="slidenum">
              <a:rPr lang="en-US" smtClean="0"/>
              <a:pPr/>
              <a:t>4</a:t>
            </a:fld>
            <a:endParaRPr lang="en-US"/>
          </a:p>
        </p:txBody>
      </p:sp>
    </p:spTree>
    <p:extLst>
      <p:ext uri="{BB962C8B-B14F-4D97-AF65-F5344CB8AC3E}">
        <p14:creationId xmlns:p14="http://schemas.microsoft.com/office/powerpoint/2010/main" val="3952558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109A8-8A9E-2F02-25C9-DFD15715C680}"/>
              </a:ext>
            </a:extLst>
          </p:cNvPr>
          <p:cNvSpPr>
            <a:spLocks noGrp="1"/>
          </p:cNvSpPr>
          <p:nvPr>
            <p:ph type="title"/>
          </p:nvPr>
        </p:nvSpPr>
        <p:spPr>
          <a:xfrm>
            <a:off x="838200" y="675085"/>
            <a:ext cx="10515600" cy="1311128"/>
          </a:xfrm>
        </p:spPr>
        <p:txBody>
          <a:bodyPr/>
          <a:lstStyle/>
          <a:p>
            <a:r>
              <a:rPr lang="en-US">
                <a:cs typeface="Arial"/>
              </a:rPr>
              <a:t>Strategies to Reduce Stigma: Approaches to Care (cont’d)</a:t>
            </a:r>
            <a:endParaRPr lang="en-US"/>
          </a:p>
        </p:txBody>
      </p:sp>
      <p:sp>
        <p:nvSpPr>
          <p:cNvPr id="3" name="Content Placeholder 2">
            <a:extLst>
              <a:ext uri="{FF2B5EF4-FFF2-40B4-BE49-F238E27FC236}">
                <a16:creationId xmlns:a16="http://schemas.microsoft.com/office/drawing/2014/main" id="{861343CB-191A-CA74-8FCD-D0938E3E66C4}"/>
              </a:ext>
            </a:extLst>
          </p:cNvPr>
          <p:cNvSpPr>
            <a:spLocks noGrp="1"/>
          </p:cNvSpPr>
          <p:nvPr>
            <p:ph idx="1"/>
          </p:nvPr>
        </p:nvSpPr>
        <p:spPr>
          <a:xfrm>
            <a:off x="838200" y="2127550"/>
            <a:ext cx="10587789" cy="3051541"/>
          </a:xfrm>
        </p:spPr>
        <p:txBody>
          <a:bodyPr/>
          <a:lstStyle/>
          <a:p>
            <a:pPr marL="0" indent="0">
              <a:buNone/>
            </a:pPr>
            <a:r>
              <a:rPr lang="en-US" sz="2000" b="1" dirty="0">
                <a:cs typeface="Arial"/>
              </a:rPr>
              <a:t>Trauma-informed Care</a:t>
            </a:r>
            <a:endParaRPr lang="en-US" sz="2000" b="1" dirty="0"/>
          </a:p>
          <a:p>
            <a:pPr marL="628650" indent="-171450"/>
            <a:r>
              <a:rPr lang="en-US" sz="2000" dirty="0">
                <a:cs typeface="Arial"/>
              </a:rPr>
              <a:t>A care delivery approach “that is grounded in an understanding of and responsiveness to the impact of trauma, that emphasizes physical, psychological, and emotional safety for both providers and survivors, and that creates opportunities for survivors to rebuild a sense of control and empowerment”</a:t>
            </a:r>
            <a:r>
              <a:rPr lang="en-US" sz="2000" baseline="30000" dirty="0">
                <a:cs typeface="Arial"/>
              </a:rPr>
              <a:t>40</a:t>
            </a:r>
          </a:p>
          <a:p>
            <a:pPr marL="342900" indent="-342900">
              <a:buClr>
                <a:srgbClr val="464D7B"/>
              </a:buClr>
              <a:buFont typeface="Arial,Sans-Serif" panose="020B0604020202020204" pitchFamily="34" charset="0"/>
              <a:buChar char="•"/>
            </a:pPr>
            <a:r>
              <a:rPr lang="en-US" sz="2000" dirty="0">
                <a:ea typeface="+mn-lt"/>
                <a:cs typeface="+mn-lt"/>
              </a:rPr>
              <a:t>Pregnant people with SUD have a higher prevalence of trauma</a:t>
            </a:r>
            <a:r>
              <a:rPr lang="en-US" sz="2000" baseline="30000" dirty="0">
                <a:ea typeface="+mn-lt"/>
                <a:cs typeface="+mn-lt"/>
              </a:rPr>
              <a:t>41</a:t>
            </a:r>
            <a:endParaRPr lang="en-US" sz="1800" baseline="30000" dirty="0"/>
          </a:p>
          <a:p>
            <a:pPr marL="342900" indent="-342900">
              <a:buClr>
                <a:srgbClr val="464D7B"/>
              </a:buClr>
              <a:buFont typeface="Arial,Sans-Serif" panose="020B0604020202020204" pitchFamily="34" charset="0"/>
              <a:buChar char="•"/>
            </a:pPr>
            <a:r>
              <a:rPr lang="en-US" sz="2000" dirty="0">
                <a:ea typeface="+mn-lt"/>
                <a:cs typeface="+mn-lt"/>
              </a:rPr>
              <a:t>Trauma-informed care’s intent is to improve patient safety and engagement </a:t>
            </a:r>
          </a:p>
        </p:txBody>
      </p:sp>
      <p:sp>
        <p:nvSpPr>
          <p:cNvPr id="4" name="Slide Number Placeholder 3">
            <a:extLst>
              <a:ext uri="{FF2B5EF4-FFF2-40B4-BE49-F238E27FC236}">
                <a16:creationId xmlns:a16="http://schemas.microsoft.com/office/drawing/2014/main" id="{E8A29D1A-1943-86B2-C5B9-55DA8719F1C1}"/>
              </a:ext>
            </a:extLst>
          </p:cNvPr>
          <p:cNvSpPr>
            <a:spLocks noGrp="1"/>
          </p:cNvSpPr>
          <p:nvPr>
            <p:ph type="sldNum" sz="quarter" idx="12"/>
          </p:nvPr>
        </p:nvSpPr>
        <p:spPr/>
        <p:txBody>
          <a:bodyPr/>
          <a:lstStyle/>
          <a:p>
            <a:fld id="{3ED6CC7B-5059-9042-9C42-A02B59E0CD4C}" type="slidenum">
              <a:rPr lang="en-US" smtClean="0"/>
              <a:pPr/>
              <a:t>40</a:t>
            </a:fld>
            <a:endParaRPr lang="en-US"/>
          </a:p>
        </p:txBody>
      </p:sp>
      <p:sp>
        <p:nvSpPr>
          <p:cNvPr id="5" name="TextBox 4">
            <a:extLst>
              <a:ext uri="{FF2B5EF4-FFF2-40B4-BE49-F238E27FC236}">
                <a16:creationId xmlns:a16="http://schemas.microsoft.com/office/drawing/2014/main" id="{2065B4CD-AE92-2CAE-A8FE-09F8C02AF499}"/>
              </a:ext>
            </a:extLst>
          </p:cNvPr>
          <p:cNvSpPr txBox="1"/>
          <p:nvPr/>
        </p:nvSpPr>
        <p:spPr>
          <a:xfrm>
            <a:off x="138024" y="6248401"/>
            <a:ext cx="1021942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buFont typeface="+mj-lt"/>
              <a:buAutoNum type="arabicPeriod" startAt="40"/>
            </a:pPr>
            <a:r>
              <a:rPr lang="en-US" sz="700">
                <a:solidFill>
                  <a:schemeClr val="bg1"/>
                </a:solidFill>
                <a:latin typeface="Calibri"/>
              </a:rPr>
              <a:t>Substance Abuse and Mental Health Services Administration. </a:t>
            </a:r>
            <a:r>
              <a:rPr lang="en-US" sz="700" u="sng">
                <a:solidFill>
                  <a:schemeClr val="bg1"/>
                </a:solidFill>
                <a:latin typeface="Calibri"/>
                <a:cs typeface="Arial"/>
                <a:hlinkClick r:id="rId3">
                  <a:extLst>
                    <a:ext uri="{A12FA001-AC4F-418D-AE19-62706E023703}">
                      <ahyp:hlinkClr xmlns:ahyp="http://schemas.microsoft.com/office/drawing/2018/hyperlinkcolor" val="tx"/>
                    </a:ext>
                  </a:extLst>
                </a:hlinkClick>
              </a:rPr>
              <a:t>Trauma-Informed Care in Behavioral Health Services. Treatment Improvement Protocol (TIP) Series 57</a:t>
            </a:r>
            <a:r>
              <a:rPr lang="en-US" sz="700">
                <a:solidFill>
                  <a:schemeClr val="bg1"/>
                </a:solidFill>
                <a:latin typeface="Calibri"/>
              </a:rPr>
              <a:t>. HHS Publication No. (SMA) 13-4801. Rockville, MD: Substance Abuse and Mental Health Services Administration, 2014. </a:t>
            </a:r>
          </a:p>
          <a:p>
            <a:r>
              <a:rPr lang="en-US" sz="700">
                <a:solidFill>
                  <a:schemeClr val="bg1"/>
                </a:solidFill>
                <a:latin typeface="Calibri"/>
              </a:rPr>
              <a:t>41.      Linden IA, </a:t>
            </a:r>
            <a:r>
              <a:rPr lang="en-US" sz="700" err="1">
                <a:solidFill>
                  <a:schemeClr val="bg1"/>
                </a:solidFill>
                <a:latin typeface="Calibri"/>
              </a:rPr>
              <a:t>Torchalla</a:t>
            </a:r>
            <a:r>
              <a:rPr lang="en-US" sz="700">
                <a:solidFill>
                  <a:schemeClr val="bg1"/>
                </a:solidFill>
                <a:latin typeface="Calibri"/>
              </a:rPr>
              <a:t> I, Krausz M. Addiction in maternity: prevalence of mental illness, substance use, and trauma. J Aggress Maltreat Trauma. 2013;22(10):1070–1084. doi:10.1080/10926771.2013.845279</a:t>
            </a:r>
          </a:p>
          <a:p>
            <a:pPr marL="228600" indent="-228600">
              <a:buAutoNum type="arabicPeriod" startAt="39"/>
            </a:pPr>
            <a:endParaRPr lang="en-US" sz="700">
              <a:solidFill>
                <a:schemeClr val="bg1"/>
              </a:solidFill>
            </a:endParaRPr>
          </a:p>
        </p:txBody>
      </p:sp>
    </p:spTree>
    <p:extLst>
      <p:ext uri="{BB962C8B-B14F-4D97-AF65-F5344CB8AC3E}">
        <p14:creationId xmlns:p14="http://schemas.microsoft.com/office/powerpoint/2010/main" val="40473042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F1BB6-334A-6F22-0F3B-7A1A107F7AAF}"/>
              </a:ext>
            </a:extLst>
          </p:cNvPr>
          <p:cNvSpPr>
            <a:spLocks noGrp="1"/>
          </p:cNvSpPr>
          <p:nvPr>
            <p:ph type="title"/>
          </p:nvPr>
        </p:nvSpPr>
        <p:spPr>
          <a:xfrm>
            <a:off x="838200" y="675085"/>
            <a:ext cx="10515600" cy="1311128"/>
          </a:xfrm>
        </p:spPr>
        <p:txBody>
          <a:bodyPr/>
          <a:lstStyle/>
          <a:p>
            <a:r>
              <a:rPr lang="en-US"/>
              <a:t>Strategies to Reduce Stigma: Approaches to Care (cont’d)</a:t>
            </a:r>
          </a:p>
        </p:txBody>
      </p:sp>
      <p:sp>
        <p:nvSpPr>
          <p:cNvPr id="4" name="Slide Number Placeholder 3">
            <a:extLst>
              <a:ext uri="{FF2B5EF4-FFF2-40B4-BE49-F238E27FC236}">
                <a16:creationId xmlns:a16="http://schemas.microsoft.com/office/drawing/2014/main" id="{C83D717D-3EE9-83C7-2439-7005AB42714A}"/>
              </a:ext>
            </a:extLst>
          </p:cNvPr>
          <p:cNvSpPr>
            <a:spLocks noGrp="1"/>
          </p:cNvSpPr>
          <p:nvPr>
            <p:ph type="sldNum" sz="quarter" idx="12"/>
          </p:nvPr>
        </p:nvSpPr>
        <p:spPr/>
        <p:txBody>
          <a:bodyPr/>
          <a:lstStyle/>
          <a:p>
            <a:fld id="{3ED6CC7B-5059-9042-9C42-A02B59E0CD4C}" type="slidenum">
              <a:rPr lang="en-US" smtClean="0"/>
              <a:pPr/>
              <a:t>41</a:t>
            </a:fld>
            <a:endParaRPr lang="en-US"/>
          </a:p>
        </p:txBody>
      </p:sp>
      <p:sp>
        <p:nvSpPr>
          <p:cNvPr id="5" name="Content Placeholder 2">
            <a:extLst>
              <a:ext uri="{FF2B5EF4-FFF2-40B4-BE49-F238E27FC236}">
                <a16:creationId xmlns:a16="http://schemas.microsoft.com/office/drawing/2014/main" id="{09898602-0CC6-3B40-1397-CE99C24D9211}"/>
              </a:ext>
            </a:extLst>
          </p:cNvPr>
          <p:cNvSpPr txBox="1">
            <a:spLocks/>
          </p:cNvSpPr>
          <p:nvPr/>
        </p:nvSpPr>
        <p:spPr>
          <a:xfrm>
            <a:off x="838200" y="3421474"/>
            <a:ext cx="4751717" cy="2437186"/>
          </a:xfrm>
          <a:prstGeom prst="rect">
            <a:avLst/>
          </a:prstGeom>
        </p:spPr>
        <p:txBody>
          <a:bodyPr vert="horz" lIns="91440" tIns="45720" rIns="91440" bIns="45720" rtlCol="0" anchor="t" anchorCtr="0">
            <a:noAutofit/>
          </a:bodyPr>
          <a:lstStyle>
            <a:lvl1pPr marL="228600" indent="-228600" algn="l" defTabSz="914400" rtl="0" eaLnBrk="1" latinLnBrk="0" hangingPunct="1">
              <a:lnSpc>
                <a:spcPct val="90000"/>
              </a:lnSpc>
              <a:spcBef>
                <a:spcPts val="1000"/>
              </a:spcBef>
              <a:buClr>
                <a:schemeClr val="tx1">
                  <a:lumMod val="75000"/>
                  <a:lumOff val="25000"/>
                </a:schemeClr>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lumMod val="75000"/>
                  <a:lumOff val="25000"/>
                </a:schemeClr>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a:p>
        </p:txBody>
      </p:sp>
      <p:sp>
        <p:nvSpPr>
          <p:cNvPr id="6" name="Content Placeholder 3">
            <a:extLst>
              <a:ext uri="{FF2B5EF4-FFF2-40B4-BE49-F238E27FC236}">
                <a16:creationId xmlns:a16="http://schemas.microsoft.com/office/drawing/2014/main" id="{B6C9E594-45F9-6109-E86D-FD657A4BD85E}"/>
              </a:ext>
            </a:extLst>
          </p:cNvPr>
          <p:cNvSpPr txBox="1">
            <a:spLocks/>
          </p:cNvSpPr>
          <p:nvPr/>
        </p:nvSpPr>
        <p:spPr>
          <a:xfrm>
            <a:off x="6942177" y="2308928"/>
            <a:ext cx="5181600" cy="3277009"/>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a:p>
        </p:txBody>
      </p:sp>
      <p:sp>
        <p:nvSpPr>
          <p:cNvPr id="7" name="TextBox 6">
            <a:extLst>
              <a:ext uri="{FF2B5EF4-FFF2-40B4-BE49-F238E27FC236}">
                <a16:creationId xmlns:a16="http://schemas.microsoft.com/office/drawing/2014/main" id="{7F9AEE2A-FD7C-1C80-7179-2D8BD0981468}"/>
              </a:ext>
            </a:extLst>
          </p:cNvPr>
          <p:cNvSpPr txBox="1"/>
          <p:nvPr/>
        </p:nvSpPr>
        <p:spPr>
          <a:xfrm>
            <a:off x="136525" y="6359525"/>
            <a:ext cx="10760075" cy="2000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a:solidFill>
                  <a:schemeClr val="bg1"/>
                </a:solidFill>
                <a:latin typeface="Calibri"/>
              </a:rPr>
              <a:t>42. Edelman N. Doing trauma-informed work in a trauma-informed way: understanding difficulties and finding solutions. Health Serv Insights. 2023;16:11786329231215037. doi:10.1177/11786329231215037​</a:t>
            </a:r>
            <a:endParaRPr lang="en-US" sz="700">
              <a:solidFill>
                <a:schemeClr val="bg1"/>
              </a:solidFill>
              <a:latin typeface="Calibri"/>
              <a:cs typeface="Calibri"/>
            </a:endParaRPr>
          </a:p>
        </p:txBody>
      </p:sp>
      <p:graphicFrame>
        <p:nvGraphicFramePr>
          <p:cNvPr id="8" name="Table 7">
            <a:extLst>
              <a:ext uri="{FF2B5EF4-FFF2-40B4-BE49-F238E27FC236}">
                <a16:creationId xmlns:a16="http://schemas.microsoft.com/office/drawing/2014/main" id="{EDA0BCC1-2229-F14D-E43E-CBA3A983A268}"/>
              </a:ext>
            </a:extLst>
          </p:cNvPr>
          <p:cNvGraphicFramePr>
            <a:graphicFrameLocks noGrp="1"/>
          </p:cNvGraphicFramePr>
          <p:nvPr>
            <p:extLst>
              <p:ext uri="{D42A27DB-BD31-4B8C-83A1-F6EECF244321}">
                <p14:modId xmlns:p14="http://schemas.microsoft.com/office/powerpoint/2010/main" val="1804944413"/>
              </p:ext>
            </p:extLst>
          </p:nvPr>
        </p:nvGraphicFramePr>
        <p:xfrm>
          <a:off x="1976437" y="2320100"/>
          <a:ext cx="8239126" cy="3265837"/>
        </p:xfrm>
        <a:graphic>
          <a:graphicData uri="http://schemas.openxmlformats.org/drawingml/2006/table">
            <a:tbl>
              <a:tblPr firstRow="1" bandRow="1">
                <a:tableStyleId>{5C22544A-7EE6-4342-B048-85BDC9FD1C3A}</a:tableStyleId>
              </a:tblPr>
              <a:tblGrid>
                <a:gridCol w="4119563">
                  <a:extLst>
                    <a:ext uri="{9D8B030D-6E8A-4147-A177-3AD203B41FA5}">
                      <a16:colId xmlns:a16="http://schemas.microsoft.com/office/drawing/2014/main" val="3235227798"/>
                    </a:ext>
                  </a:extLst>
                </a:gridCol>
                <a:gridCol w="4119563">
                  <a:extLst>
                    <a:ext uri="{9D8B030D-6E8A-4147-A177-3AD203B41FA5}">
                      <a16:colId xmlns:a16="http://schemas.microsoft.com/office/drawing/2014/main" val="1193657088"/>
                    </a:ext>
                  </a:extLst>
                </a:gridCol>
              </a:tblGrid>
              <a:tr h="304280">
                <a:tc gridSpan="2">
                  <a:txBody>
                    <a:bodyPr/>
                    <a:lstStyle/>
                    <a:p>
                      <a:pPr algn="ctr"/>
                      <a:r>
                        <a:rPr lang="en-US">
                          <a:solidFill>
                            <a:schemeClr val="tx1"/>
                          </a:solidFill>
                        </a:rPr>
                        <a:t>Characteristics of Trauma Informed Care</a:t>
                      </a:r>
                    </a:p>
                  </a:txBody>
                  <a:tcPr/>
                </a:tc>
                <a:tc hMerge="1">
                  <a:txBody>
                    <a:bodyPr/>
                    <a:lstStyle/>
                    <a:p>
                      <a:endParaRPr lang="en-US"/>
                    </a:p>
                  </a:txBody>
                  <a:tcPr/>
                </a:tc>
                <a:extLst>
                  <a:ext uri="{0D108BD9-81ED-4DB2-BD59-A6C34878D82A}">
                    <a16:rowId xmlns:a16="http://schemas.microsoft.com/office/drawing/2014/main" val="999441391"/>
                  </a:ext>
                </a:extLst>
              </a:tr>
              <a:tr h="35807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t>Core Principles</a:t>
                      </a:r>
                      <a:r>
                        <a:rPr lang="en-US" sz="1600" baseline="30000"/>
                        <a:t>42</a:t>
                      </a:r>
                      <a:endParaRPr lang="en-US" sz="1600">
                        <a:cs typeface="Calibri"/>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t>4 R’s</a:t>
                      </a:r>
                      <a:r>
                        <a:rPr lang="en-US" sz="1600" baseline="30000"/>
                        <a:t>42</a:t>
                      </a:r>
                      <a:endParaRPr lang="en-US" sz="1600" baseline="30000">
                        <a:cs typeface="Calibri"/>
                      </a:endParaRPr>
                    </a:p>
                  </a:txBody>
                  <a:tcPr/>
                </a:tc>
                <a:extLst>
                  <a:ext uri="{0D108BD9-81ED-4DB2-BD59-A6C34878D82A}">
                    <a16:rowId xmlns:a16="http://schemas.microsoft.com/office/drawing/2014/main" val="3200577234"/>
                  </a:ext>
                </a:extLst>
              </a:tr>
              <a:tr h="390525">
                <a:tc>
                  <a:txBody>
                    <a:bodyPr/>
                    <a:lstStyle/>
                    <a:p>
                      <a:pPr marL="0" lvl="2" indent="0" algn="ctr">
                        <a:buFont typeface="Arial" panose="020B0604020202020204" pitchFamily="34" charset="0"/>
                        <a:buNone/>
                      </a:pPr>
                      <a:r>
                        <a:rPr lang="en-US" sz="1600"/>
                        <a:t>Safety</a:t>
                      </a:r>
                      <a:endParaRPr lang="en-US" sz="1600">
                        <a:cs typeface="Calibri"/>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t>Realizing the widespread impact of trauma</a:t>
                      </a:r>
                      <a:endParaRPr lang="en-US" sz="1600">
                        <a:cs typeface="Calibri"/>
                      </a:endParaRPr>
                    </a:p>
                  </a:txBody>
                  <a:tcPr/>
                </a:tc>
                <a:extLst>
                  <a:ext uri="{0D108BD9-81ED-4DB2-BD59-A6C34878D82A}">
                    <a16:rowId xmlns:a16="http://schemas.microsoft.com/office/drawing/2014/main" val="1142513861"/>
                  </a:ext>
                </a:extLst>
              </a:tr>
              <a:tr h="409575">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a:t>Trustworthiness</a:t>
                      </a:r>
                      <a:endParaRPr lang="en-US" sz="1600">
                        <a:cs typeface="Calibri"/>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t>Recognizing its signs and symptoms</a:t>
                      </a:r>
                      <a:endParaRPr lang="en-US" sz="1600">
                        <a:cs typeface="Calibri"/>
                      </a:endParaRPr>
                    </a:p>
                  </a:txBody>
                  <a:tcPr/>
                </a:tc>
                <a:extLst>
                  <a:ext uri="{0D108BD9-81ED-4DB2-BD59-A6C34878D82A}">
                    <a16:rowId xmlns:a16="http://schemas.microsoft.com/office/drawing/2014/main" val="3781500236"/>
                  </a:ext>
                </a:extLst>
              </a:tr>
              <a:tr h="36195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a:t>Peer support</a:t>
                      </a:r>
                      <a:endParaRPr lang="en-US" sz="1600">
                        <a:cs typeface="Calibri"/>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t>Responding in practice and policy</a:t>
                      </a:r>
                      <a:endParaRPr lang="en-US" sz="1600">
                        <a:cs typeface="Calibri"/>
                      </a:endParaRPr>
                    </a:p>
                  </a:txBody>
                  <a:tcPr/>
                </a:tc>
                <a:extLst>
                  <a:ext uri="{0D108BD9-81ED-4DB2-BD59-A6C34878D82A}">
                    <a16:rowId xmlns:a16="http://schemas.microsoft.com/office/drawing/2014/main" val="3306228901"/>
                  </a:ext>
                </a:extLst>
              </a:tr>
              <a:tr h="278923">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a:t>Collaboration</a:t>
                      </a:r>
                      <a:endParaRPr lang="en-US" sz="1600">
                        <a:cs typeface="Calibri"/>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a:t>Resisting </a:t>
                      </a:r>
                      <a:r>
                        <a:rPr lang="en-US" sz="1600" err="1"/>
                        <a:t>retraumatization</a:t>
                      </a:r>
                      <a:endParaRPr lang="en-US" sz="1600">
                        <a:highlight>
                          <a:srgbClr val="00FF00"/>
                        </a:highlight>
                        <a:cs typeface="Calibri" panose="020F0502020204030204"/>
                      </a:endParaRPr>
                    </a:p>
                  </a:txBody>
                  <a:tcPr/>
                </a:tc>
                <a:extLst>
                  <a:ext uri="{0D108BD9-81ED-4DB2-BD59-A6C34878D82A}">
                    <a16:rowId xmlns:a16="http://schemas.microsoft.com/office/drawing/2014/main" val="2649760291"/>
                  </a:ext>
                </a:extLst>
              </a:tr>
              <a:tr h="360045">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a:t>Empowerment</a:t>
                      </a:r>
                      <a:endParaRPr lang="en-US" sz="1600">
                        <a:cs typeface="Calibri"/>
                      </a:endParaRPr>
                    </a:p>
                  </a:txBody>
                  <a:tcPr/>
                </a:tc>
                <a:tc>
                  <a:txBody>
                    <a:bodyPr/>
                    <a:lstStyle/>
                    <a:p>
                      <a:endParaRPr lang="en-US" sz="1600"/>
                    </a:p>
                  </a:txBody>
                  <a:tcPr/>
                </a:tc>
                <a:extLst>
                  <a:ext uri="{0D108BD9-81ED-4DB2-BD59-A6C34878D82A}">
                    <a16:rowId xmlns:a16="http://schemas.microsoft.com/office/drawing/2014/main" val="1401355948"/>
                  </a:ext>
                </a:extLst>
              </a:tr>
              <a:tr h="684630">
                <a:tc>
                  <a:txBody>
                    <a:body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a:t>Cultural, historical, and gender acknowledgement</a:t>
                      </a:r>
                      <a:endParaRPr lang="en-US" sz="1600">
                        <a:cs typeface="Calibri"/>
                      </a:endParaRPr>
                    </a:p>
                  </a:txBody>
                  <a:tcPr/>
                </a:tc>
                <a:tc>
                  <a:txBody>
                    <a:bodyPr/>
                    <a:lstStyle/>
                    <a:p>
                      <a:endParaRPr lang="en-US" sz="1600"/>
                    </a:p>
                  </a:txBody>
                  <a:tcPr/>
                </a:tc>
                <a:extLst>
                  <a:ext uri="{0D108BD9-81ED-4DB2-BD59-A6C34878D82A}">
                    <a16:rowId xmlns:a16="http://schemas.microsoft.com/office/drawing/2014/main" val="1963583705"/>
                  </a:ext>
                </a:extLst>
              </a:tr>
            </a:tbl>
          </a:graphicData>
        </a:graphic>
      </p:graphicFrame>
    </p:spTree>
    <p:extLst>
      <p:ext uri="{BB962C8B-B14F-4D97-AF65-F5344CB8AC3E}">
        <p14:creationId xmlns:p14="http://schemas.microsoft.com/office/powerpoint/2010/main" val="4374229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F1BB6-334A-6F22-0F3B-7A1A107F7AAF}"/>
              </a:ext>
            </a:extLst>
          </p:cNvPr>
          <p:cNvSpPr>
            <a:spLocks noGrp="1"/>
          </p:cNvSpPr>
          <p:nvPr>
            <p:ph type="title"/>
          </p:nvPr>
        </p:nvSpPr>
        <p:spPr>
          <a:xfrm>
            <a:off x="838200" y="288223"/>
            <a:ext cx="10515600" cy="701731"/>
          </a:xfrm>
        </p:spPr>
        <p:txBody>
          <a:bodyPr/>
          <a:lstStyle/>
          <a:p>
            <a:r>
              <a:rPr lang="en-US"/>
              <a:t>Reducing Stigma for Ana R. Part 2</a:t>
            </a:r>
          </a:p>
        </p:txBody>
      </p:sp>
      <p:sp>
        <p:nvSpPr>
          <p:cNvPr id="3" name="Content Placeholder 2">
            <a:extLst>
              <a:ext uri="{FF2B5EF4-FFF2-40B4-BE49-F238E27FC236}">
                <a16:creationId xmlns:a16="http://schemas.microsoft.com/office/drawing/2014/main" id="{41DB7CDF-F801-98B9-D245-E03F100FC89C}"/>
              </a:ext>
            </a:extLst>
          </p:cNvPr>
          <p:cNvSpPr>
            <a:spLocks noGrp="1"/>
          </p:cNvSpPr>
          <p:nvPr>
            <p:ph idx="1"/>
          </p:nvPr>
        </p:nvSpPr>
        <p:spPr>
          <a:xfrm>
            <a:off x="838200" y="974172"/>
            <a:ext cx="10515600" cy="5885201"/>
          </a:xfrm>
        </p:spPr>
        <p:txBody>
          <a:bodyPr/>
          <a:lstStyle/>
          <a:p>
            <a:r>
              <a:rPr lang="en-US" sz="1900"/>
              <a:t>Labor and delivery at your hospital has a peer support specialist, a parent in recovery who gave birth there </a:t>
            </a:r>
            <a:endParaRPr lang="en-US" sz="1900">
              <a:cs typeface="Arial"/>
            </a:endParaRPr>
          </a:p>
          <a:p>
            <a:r>
              <a:rPr lang="en-US" sz="1900"/>
              <a:t>Your case manager will find out when the peer is available</a:t>
            </a:r>
            <a:endParaRPr lang="en-US" sz="1900">
              <a:cs typeface="Calibri"/>
            </a:endParaRPr>
          </a:p>
          <a:p>
            <a:r>
              <a:rPr lang="en-US" sz="1900"/>
              <a:t>If your hospital does not employ peer support specialists, the following resources offer suggestions:</a:t>
            </a:r>
            <a:endParaRPr lang="en-US" sz="1900">
              <a:cs typeface="Calibri"/>
            </a:endParaRPr>
          </a:p>
          <a:p>
            <a:pPr lvl="2"/>
            <a:r>
              <a:rPr lang="en-US" sz="1900">
                <a:hlinkClick r:id="rId3"/>
              </a:rPr>
              <a:t>Preparing for Your Baby: Information for Pregnant People with Substance Use Disorders</a:t>
            </a:r>
            <a:endParaRPr lang="en-US" sz="1900">
              <a:cs typeface="Arial"/>
            </a:endParaRPr>
          </a:p>
          <a:p>
            <a:pPr lvl="2"/>
            <a:r>
              <a:rPr lang="en-US" sz="1900">
                <a:hlinkClick r:id="rId4"/>
              </a:rPr>
              <a:t>Healthy Pregnancy Healthy Baby Fact Sheets</a:t>
            </a:r>
            <a:endParaRPr lang="en-US" sz="1900">
              <a:cs typeface="Arial"/>
            </a:endParaRPr>
          </a:p>
          <a:p>
            <a:pPr lvl="2"/>
            <a:r>
              <a:rPr lang="en-US" sz="1900">
                <a:hlinkClick r:id="rId5"/>
              </a:rPr>
              <a:t>Staying Connected Is Important: Virtual Recovery Resources</a:t>
            </a:r>
            <a:endParaRPr lang="en-US" sz="1900">
              <a:cs typeface="Arial"/>
            </a:endParaRPr>
          </a:p>
          <a:p>
            <a:r>
              <a:rPr lang="en-US" sz="1900"/>
              <a:t>You introduce Ana to your colleague, who will see her for her follow-up appointment next week while you are away</a:t>
            </a:r>
            <a:endParaRPr lang="en-US" sz="1900">
              <a:cs typeface="Arial"/>
            </a:endParaRPr>
          </a:p>
          <a:p>
            <a:r>
              <a:rPr lang="en-US" sz="1900"/>
              <a:t>Ana is crying again but this time because she is feeling safe and hopeful</a:t>
            </a:r>
            <a:endParaRPr lang="en-US" sz="1900">
              <a:cs typeface="Calibri"/>
            </a:endParaRPr>
          </a:p>
          <a:p>
            <a:pPr marL="0" indent="0">
              <a:buNone/>
            </a:pPr>
            <a:endParaRPr lang="en-US" sz="1800">
              <a:cs typeface="Arial"/>
            </a:endParaRPr>
          </a:p>
        </p:txBody>
      </p:sp>
      <p:sp>
        <p:nvSpPr>
          <p:cNvPr id="4" name="Slide Number Placeholder 3">
            <a:extLst>
              <a:ext uri="{FF2B5EF4-FFF2-40B4-BE49-F238E27FC236}">
                <a16:creationId xmlns:a16="http://schemas.microsoft.com/office/drawing/2014/main" id="{C83D717D-3EE9-83C7-2439-7005AB42714A}"/>
              </a:ext>
            </a:extLst>
          </p:cNvPr>
          <p:cNvSpPr>
            <a:spLocks noGrp="1"/>
          </p:cNvSpPr>
          <p:nvPr>
            <p:ph type="sldNum" sz="quarter" idx="12"/>
          </p:nvPr>
        </p:nvSpPr>
        <p:spPr/>
        <p:txBody>
          <a:bodyPr/>
          <a:lstStyle/>
          <a:p>
            <a:fld id="{3ED6CC7B-5059-9042-9C42-A02B59E0CD4C}" type="slidenum">
              <a:rPr lang="en-US" smtClean="0"/>
              <a:pPr/>
              <a:t>42</a:t>
            </a:fld>
            <a:endParaRPr lang="en-US"/>
          </a:p>
        </p:txBody>
      </p:sp>
    </p:spTree>
    <p:extLst>
      <p:ext uri="{BB962C8B-B14F-4D97-AF65-F5344CB8AC3E}">
        <p14:creationId xmlns:p14="http://schemas.microsoft.com/office/powerpoint/2010/main" val="14321932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30FD-A188-22A6-D6F4-CCD985322DD4}"/>
              </a:ext>
            </a:extLst>
          </p:cNvPr>
          <p:cNvSpPr>
            <a:spLocks noGrp="1"/>
          </p:cNvSpPr>
          <p:nvPr>
            <p:ph type="title"/>
          </p:nvPr>
        </p:nvSpPr>
        <p:spPr/>
        <p:txBody>
          <a:bodyPr/>
          <a:lstStyle/>
          <a:p>
            <a:r>
              <a:rPr lang="en-US"/>
              <a:t>Action Plan</a:t>
            </a:r>
          </a:p>
        </p:txBody>
      </p:sp>
      <p:sp>
        <p:nvSpPr>
          <p:cNvPr id="3" name="Content Placeholder 2">
            <a:extLst>
              <a:ext uri="{FF2B5EF4-FFF2-40B4-BE49-F238E27FC236}">
                <a16:creationId xmlns:a16="http://schemas.microsoft.com/office/drawing/2014/main" id="{68211577-E329-6FC1-DFD3-287E8E28B74A}"/>
              </a:ext>
            </a:extLst>
          </p:cNvPr>
          <p:cNvSpPr>
            <a:spLocks noGrp="1"/>
          </p:cNvSpPr>
          <p:nvPr>
            <p:ph idx="1"/>
          </p:nvPr>
        </p:nvSpPr>
        <p:spPr>
          <a:xfrm>
            <a:off x="838200" y="1524836"/>
            <a:ext cx="6825916" cy="4429822"/>
          </a:xfrm>
        </p:spPr>
        <p:txBody>
          <a:bodyPr/>
          <a:lstStyle/>
          <a:p>
            <a:r>
              <a:rPr lang="en-US"/>
              <a:t>How does stigma in your community affect pregnant patients with SUD?</a:t>
            </a:r>
          </a:p>
          <a:p>
            <a:r>
              <a:rPr lang="en-US"/>
              <a:t>What challenges do pregnant patients with SUD face in your community?</a:t>
            </a:r>
            <a:endParaRPr lang="en-US">
              <a:ea typeface="Calibri"/>
              <a:cs typeface="Calibri"/>
            </a:endParaRPr>
          </a:p>
          <a:p>
            <a:r>
              <a:rPr lang="en-US"/>
              <a:t>What is the most achievable change you or your team can make to your daily work to reduce stigma for pregnant patients with SUD?</a:t>
            </a:r>
            <a:endParaRPr lang="en-US">
              <a:ea typeface="Calibri"/>
              <a:cs typeface="Calibri"/>
            </a:endParaRPr>
          </a:p>
          <a:p>
            <a:r>
              <a:rPr lang="en-US"/>
              <a:t>What is a second change you can make that requires a little more effort? </a:t>
            </a:r>
            <a:endParaRPr lang="en-US">
              <a:ea typeface="Calibri"/>
              <a:cs typeface="Calibri"/>
            </a:endParaRPr>
          </a:p>
          <a:p>
            <a:endParaRPr lang="en-US"/>
          </a:p>
          <a:p>
            <a:endParaRPr lang="en-US"/>
          </a:p>
        </p:txBody>
      </p:sp>
      <p:sp>
        <p:nvSpPr>
          <p:cNvPr id="4" name="Slide Number Placeholder 3">
            <a:extLst>
              <a:ext uri="{FF2B5EF4-FFF2-40B4-BE49-F238E27FC236}">
                <a16:creationId xmlns:a16="http://schemas.microsoft.com/office/drawing/2014/main" id="{01B12A11-D8E7-EE2F-F051-095D403F5E79}"/>
              </a:ext>
            </a:extLst>
          </p:cNvPr>
          <p:cNvSpPr>
            <a:spLocks noGrp="1"/>
          </p:cNvSpPr>
          <p:nvPr>
            <p:ph type="sldNum" sz="quarter" idx="12"/>
          </p:nvPr>
        </p:nvSpPr>
        <p:spPr/>
        <p:txBody>
          <a:bodyPr/>
          <a:lstStyle/>
          <a:p>
            <a:fld id="{3ED6CC7B-5059-9042-9C42-A02B59E0CD4C}" type="slidenum">
              <a:rPr lang="en-US" smtClean="0"/>
              <a:pPr/>
              <a:t>43</a:t>
            </a:fld>
            <a:endParaRPr lang="en-US"/>
          </a:p>
        </p:txBody>
      </p:sp>
      <p:pic>
        <p:nvPicPr>
          <p:cNvPr id="5" name="Picture 4" descr="A group of people putting their hands together&#10;&#10;Description automatically generated">
            <a:extLst>
              <a:ext uri="{FF2B5EF4-FFF2-40B4-BE49-F238E27FC236}">
                <a16:creationId xmlns:a16="http://schemas.microsoft.com/office/drawing/2014/main" id="{78FAF209-63EF-213E-4DAC-0AF08F12899D}"/>
              </a:ext>
            </a:extLst>
          </p:cNvPr>
          <p:cNvPicPr>
            <a:picLocks noChangeAspect="1"/>
          </p:cNvPicPr>
          <p:nvPr/>
        </p:nvPicPr>
        <p:blipFill>
          <a:blip r:embed="rId3"/>
          <a:srcRect l="564" t="-5" r="28934" b="-102"/>
          <a:stretch/>
        </p:blipFill>
        <p:spPr>
          <a:xfrm>
            <a:off x="7773606" y="1610753"/>
            <a:ext cx="3841519" cy="3636498"/>
          </a:xfrm>
          <a:prstGeom prst="rect">
            <a:avLst/>
          </a:prstGeom>
        </p:spPr>
      </p:pic>
    </p:spTree>
    <p:extLst>
      <p:ext uri="{BB962C8B-B14F-4D97-AF65-F5344CB8AC3E}">
        <p14:creationId xmlns:p14="http://schemas.microsoft.com/office/powerpoint/2010/main" val="34491302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30FD-A188-22A6-D6F4-CCD985322DD4}"/>
              </a:ext>
            </a:extLst>
          </p:cNvPr>
          <p:cNvSpPr>
            <a:spLocks noGrp="1"/>
          </p:cNvSpPr>
          <p:nvPr>
            <p:ph type="title"/>
          </p:nvPr>
        </p:nvSpPr>
        <p:spPr/>
        <p:txBody>
          <a:bodyPr/>
          <a:lstStyle/>
          <a:p>
            <a:r>
              <a:rPr lang="en-US">
                <a:cs typeface="Calibri Light"/>
              </a:rPr>
              <a:t>Resources</a:t>
            </a:r>
            <a:endParaRPr lang="en-US"/>
          </a:p>
        </p:txBody>
      </p:sp>
      <p:sp>
        <p:nvSpPr>
          <p:cNvPr id="3" name="Content Placeholder 2">
            <a:extLst>
              <a:ext uri="{FF2B5EF4-FFF2-40B4-BE49-F238E27FC236}">
                <a16:creationId xmlns:a16="http://schemas.microsoft.com/office/drawing/2014/main" id="{68211577-E329-6FC1-DFD3-287E8E28B74A}"/>
              </a:ext>
            </a:extLst>
          </p:cNvPr>
          <p:cNvSpPr>
            <a:spLocks noGrp="1"/>
          </p:cNvSpPr>
          <p:nvPr>
            <p:ph idx="1"/>
          </p:nvPr>
        </p:nvSpPr>
        <p:spPr>
          <a:xfrm>
            <a:off x="838200" y="1380727"/>
            <a:ext cx="9574161" cy="4685578"/>
          </a:xfrm>
        </p:spPr>
        <p:txBody>
          <a:bodyPr/>
          <a:lstStyle/>
          <a:p>
            <a:pPr>
              <a:lnSpc>
                <a:spcPct val="120000"/>
              </a:lnSpc>
              <a:spcBef>
                <a:spcPts val="0"/>
              </a:spcBef>
              <a:spcAft>
                <a:spcPts val="600"/>
              </a:spcAft>
              <a:buFont typeface="Arial"/>
              <a:buChar char="•"/>
            </a:pPr>
            <a:r>
              <a:rPr lang="en-US" sz="1200">
                <a:cs typeface="Calibri" panose="020F0502020204030204"/>
              </a:rPr>
              <a:t>The University of Texas at Austin Dell Medical School: Reducing Stigma Education Tools: </a:t>
            </a:r>
            <a:r>
              <a:rPr lang="en-US" sz="1200">
                <a:cs typeface="Calibri" panose="020F0502020204030204"/>
                <a:hlinkClick r:id="rId3"/>
              </a:rPr>
              <a:t>Reducing Stigma Education Tools (ReSET) – Dell-Medical-School</a:t>
            </a:r>
            <a:r>
              <a:rPr lang="en-US" sz="1200">
                <a:cs typeface="Calibri" panose="020F0502020204030204"/>
              </a:rPr>
              <a:t> (Free CME)</a:t>
            </a:r>
          </a:p>
          <a:p>
            <a:pPr>
              <a:lnSpc>
                <a:spcPct val="120000"/>
              </a:lnSpc>
              <a:spcBef>
                <a:spcPts val="0"/>
              </a:spcBef>
              <a:spcAft>
                <a:spcPts val="600"/>
              </a:spcAft>
              <a:buFont typeface="Arial"/>
              <a:buChar char="•"/>
            </a:pPr>
            <a:r>
              <a:rPr lang="en-US" sz="1200">
                <a:cs typeface="Calibri" panose="020F0502020204030204"/>
                <a:hlinkClick r:id="rId4"/>
              </a:rPr>
              <a:t>Your Words Matter – Language Showing Compassion and Care for Women, Infants, Families, and Communities Impacted by Substance Use Disorder | National Institute on Drug Abuse (NIDA) (nih.gov)</a:t>
            </a:r>
            <a:r>
              <a:rPr lang="en-US" sz="1200">
                <a:cs typeface="Calibri" panose="020F0502020204030204"/>
              </a:rPr>
              <a:t> (Free CME)</a:t>
            </a:r>
          </a:p>
          <a:p>
            <a:pPr>
              <a:lnSpc>
                <a:spcPct val="120000"/>
              </a:lnSpc>
              <a:spcBef>
                <a:spcPts val="0"/>
              </a:spcBef>
              <a:spcAft>
                <a:spcPts val="600"/>
              </a:spcAft>
              <a:buFont typeface="Arial"/>
              <a:buChar char="•"/>
            </a:pPr>
            <a:r>
              <a:rPr lang="en-US" sz="1200">
                <a:cs typeface="Calibri" panose="020F0502020204030204"/>
                <a:hlinkClick r:id="rId5"/>
              </a:rPr>
              <a:t>Stigma and Discrimination | NIDA (nih.gov)</a:t>
            </a:r>
            <a:endParaRPr lang="en-US" sz="1200">
              <a:cs typeface="Calibri" panose="020F0502020204030204"/>
            </a:endParaRPr>
          </a:p>
          <a:p>
            <a:pPr>
              <a:lnSpc>
                <a:spcPct val="120000"/>
              </a:lnSpc>
              <a:spcBef>
                <a:spcPts val="0"/>
              </a:spcBef>
              <a:spcAft>
                <a:spcPts val="600"/>
              </a:spcAft>
              <a:buFont typeface="Arial"/>
              <a:buChar char="•"/>
            </a:pPr>
            <a:r>
              <a:rPr lang="en-US" sz="1200" b="0" u="none" strike="noStrike">
                <a:effectLst/>
                <a:latin typeface="wf_segoe-ui_light"/>
                <a:hlinkClick r:id="rId6"/>
              </a:rPr>
              <a:t>Prenatal Drug Exposure: CAPTA Reporting Requirements for Medical Professionals – If/When/How</a:t>
            </a:r>
            <a:endParaRPr lang="en-US" sz="1200">
              <a:latin typeface="wf_segoe-ui_light"/>
            </a:endParaRPr>
          </a:p>
          <a:p>
            <a:pPr lvl="1">
              <a:lnSpc>
                <a:spcPct val="120000"/>
              </a:lnSpc>
              <a:spcBef>
                <a:spcPts val="0"/>
              </a:spcBef>
              <a:spcAft>
                <a:spcPts val="600"/>
              </a:spcAft>
              <a:buFont typeface="Arial"/>
              <a:buChar char="•"/>
            </a:pPr>
            <a:r>
              <a:rPr lang="en-US" sz="1200" b="0" i="0">
                <a:solidFill>
                  <a:srgbClr val="000000"/>
                </a:solidFill>
                <a:effectLst/>
                <a:latin typeface="wf_segoe-ui_light"/>
              </a:rPr>
              <a:t>L</a:t>
            </a:r>
            <a:r>
              <a:rPr lang="en-US" sz="1200" b="0" i="0">
                <a:solidFill>
                  <a:srgbClr val="000000"/>
                </a:solidFill>
                <a:effectLst/>
                <a:latin typeface="Aptos" panose="020B0004020202020204" pitchFamily="34" charset="0"/>
              </a:rPr>
              <a:t>egal requirements vs guidance around drug testing in pregnant/postpartum people and newborns to help HCPs understand the reporting laws in their state.</a:t>
            </a:r>
            <a:endParaRPr lang="en-US" sz="1200" b="0">
              <a:effectLst/>
              <a:latin typeface="wf_segoe-ui_light"/>
            </a:endParaRPr>
          </a:p>
          <a:p>
            <a:pPr>
              <a:lnSpc>
                <a:spcPct val="120000"/>
              </a:lnSpc>
              <a:spcBef>
                <a:spcPts val="0"/>
              </a:spcBef>
              <a:spcAft>
                <a:spcPts val="600"/>
              </a:spcAft>
              <a:buFont typeface="Arial"/>
              <a:buChar char="•"/>
            </a:pPr>
            <a:r>
              <a:rPr lang="en-US" sz="1200">
                <a:cs typeface="Calibri" panose="020F0502020204030204"/>
                <a:hlinkClick r:id="rId7"/>
              </a:rPr>
              <a:t>Guidelines for the Identification and Management of Substance Use and Substance Use Disorders in Pregnancy - NCBI Bookshelf (nih.gov)</a:t>
            </a:r>
            <a:r>
              <a:rPr lang="en-US" sz="1200">
                <a:cs typeface="Calibri" panose="020F0502020204030204"/>
              </a:rPr>
              <a:t> </a:t>
            </a:r>
          </a:p>
          <a:p>
            <a:pPr>
              <a:lnSpc>
                <a:spcPct val="120000"/>
              </a:lnSpc>
              <a:spcBef>
                <a:spcPts val="0"/>
              </a:spcBef>
              <a:spcAft>
                <a:spcPts val="600"/>
              </a:spcAft>
              <a:buFont typeface="Arial"/>
              <a:buChar char="•"/>
            </a:pPr>
            <a:r>
              <a:rPr lang="en-US" sz="1200">
                <a:cs typeface="Calibri" panose="020F0502020204030204"/>
                <a:hlinkClick r:id="rId8"/>
              </a:rPr>
              <a:t>Principles of Care for Pregnant and Parenting People With Substance Use Disorder: The Obstetrician Gynecologist Perspective - </a:t>
            </a:r>
            <a:r>
              <a:rPr lang="en-US" sz="1200" i="1">
                <a:cs typeface="Calibri" panose="020F0502020204030204"/>
                <a:hlinkClick r:id="rId8"/>
              </a:rPr>
              <a:t>Frontiers in Pediatrics </a:t>
            </a:r>
            <a:r>
              <a:rPr lang="en-US" sz="1200">
                <a:cs typeface="Calibri" panose="020F0502020204030204"/>
                <a:hlinkClick r:id="rId8"/>
              </a:rPr>
              <a:t>(nih.gov)</a:t>
            </a:r>
            <a:r>
              <a:rPr lang="en-US" sz="1200">
                <a:cs typeface="Calibri" panose="020F0502020204030204"/>
              </a:rPr>
              <a:t> </a:t>
            </a:r>
          </a:p>
          <a:p>
            <a:pPr>
              <a:lnSpc>
                <a:spcPct val="120000"/>
              </a:lnSpc>
              <a:spcBef>
                <a:spcPts val="0"/>
              </a:spcBef>
              <a:spcAft>
                <a:spcPts val="600"/>
              </a:spcAft>
              <a:buFont typeface="Arial"/>
              <a:buChar char="•"/>
            </a:pPr>
            <a:r>
              <a:rPr lang="en-US" sz="1200">
                <a:hlinkClick r:id="rId9"/>
              </a:rPr>
              <a:t>Care for Pregnant and Postpartum People with Substance Use Disorder Patient Safety Bundle</a:t>
            </a:r>
            <a:r>
              <a:rPr lang="en-US" sz="1200"/>
              <a:t> (</a:t>
            </a:r>
            <a:r>
              <a:rPr lang="en-US" sz="1200" err="1"/>
              <a:t>saferbirth.org</a:t>
            </a:r>
            <a:r>
              <a:rPr lang="en-US" sz="1200"/>
              <a:t>)</a:t>
            </a:r>
          </a:p>
          <a:p>
            <a:pPr>
              <a:lnSpc>
                <a:spcPct val="120000"/>
              </a:lnSpc>
              <a:spcBef>
                <a:spcPts val="0"/>
              </a:spcBef>
              <a:spcAft>
                <a:spcPts val="600"/>
              </a:spcAft>
              <a:buFont typeface="Arial"/>
              <a:buChar char="•"/>
            </a:pPr>
            <a:r>
              <a:rPr lang="en-US" sz="1200">
                <a:hlinkClick r:id="rId10"/>
              </a:rPr>
              <a:t>Find Harm Reduction Resources Near You | National Harm Reduction Coalition</a:t>
            </a:r>
            <a:endParaRPr lang="en-US" sz="1200"/>
          </a:p>
          <a:p>
            <a:pPr>
              <a:lnSpc>
                <a:spcPct val="120000"/>
              </a:lnSpc>
              <a:spcBef>
                <a:spcPts val="0"/>
              </a:spcBef>
              <a:spcAft>
                <a:spcPts val="600"/>
              </a:spcAft>
            </a:pPr>
            <a:r>
              <a:rPr lang="en-US" sz="1200">
                <a:hlinkClick r:id="rId11"/>
              </a:rPr>
              <a:t>Preparing for Your Baby: Information for Pregnant People with Substance Use Disorders</a:t>
            </a:r>
            <a:endParaRPr lang="en-US" sz="1200"/>
          </a:p>
          <a:p>
            <a:pPr>
              <a:lnSpc>
                <a:spcPct val="120000"/>
              </a:lnSpc>
              <a:spcBef>
                <a:spcPts val="0"/>
              </a:spcBef>
              <a:spcAft>
                <a:spcPts val="600"/>
              </a:spcAft>
            </a:pPr>
            <a:r>
              <a:rPr lang="en-US" sz="1200">
                <a:hlinkClick r:id="rId12"/>
              </a:rPr>
              <a:t>Healthy Pregnancy Healthy Baby Fact Sheets</a:t>
            </a:r>
            <a:endParaRPr lang="en-US" sz="1200"/>
          </a:p>
          <a:p>
            <a:pPr>
              <a:lnSpc>
                <a:spcPct val="120000"/>
              </a:lnSpc>
              <a:spcBef>
                <a:spcPts val="0"/>
              </a:spcBef>
              <a:spcAft>
                <a:spcPts val="600"/>
              </a:spcAft>
            </a:pPr>
            <a:r>
              <a:rPr lang="en-US" sz="1200">
                <a:hlinkClick r:id="rId13"/>
              </a:rPr>
              <a:t>Staying Connected Is Important: Virtual Recovery Resources</a:t>
            </a:r>
            <a:endParaRPr lang="en-US" sz="1200"/>
          </a:p>
        </p:txBody>
      </p:sp>
      <p:sp>
        <p:nvSpPr>
          <p:cNvPr id="4" name="Slide Number Placeholder 3">
            <a:extLst>
              <a:ext uri="{FF2B5EF4-FFF2-40B4-BE49-F238E27FC236}">
                <a16:creationId xmlns:a16="http://schemas.microsoft.com/office/drawing/2014/main" id="{01B12A11-D8E7-EE2F-F051-095D403F5E79}"/>
              </a:ext>
            </a:extLst>
          </p:cNvPr>
          <p:cNvSpPr>
            <a:spLocks noGrp="1"/>
          </p:cNvSpPr>
          <p:nvPr>
            <p:ph type="sldNum" sz="quarter" idx="12"/>
          </p:nvPr>
        </p:nvSpPr>
        <p:spPr/>
        <p:txBody>
          <a:bodyPr/>
          <a:lstStyle/>
          <a:p>
            <a:fld id="{3ED6CC7B-5059-9042-9C42-A02B59E0CD4C}" type="slidenum">
              <a:rPr lang="en-US" smtClean="0"/>
              <a:pPr/>
              <a:t>44</a:t>
            </a:fld>
            <a:endParaRPr lang="en-US"/>
          </a:p>
        </p:txBody>
      </p:sp>
    </p:spTree>
    <p:extLst>
      <p:ext uri="{BB962C8B-B14F-4D97-AF65-F5344CB8AC3E}">
        <p14:creationId xmlns:p14="http://schemas.microsoft.com/office/powerpoint/2010/main" val="12136984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30FD-A188-22A6-D6F4-CCD985322DD4}"/>
              </a:ext>
            </a:extLst>
          </p:cNvPr>
          <p:cNvSpPr>
            <a:spLocks noGrp="1"/>
          </p:cNvSpPr>
          <p:nvPr>
            <p:ph type="title"/>
          </p:nvPr>
        </p:nvSpPr>
        <p:spPr/>
        <p:txBody>
          <a:bodyPr/>
          <a:lstStyle/>
          <a:p>
            <a:r>
              <a:rPr lang="en-US"/>
              <a:t>Local Resources</a:t>
            </a:r>
          </a:p>
        </p:txBody>
      </p:sp>
      <p:sp>
        <p:nvSpPr>
          <p:cNvPr id="3" name="Content Placeholder 2">
            <a:extLst>
              <a:ext uri="{FF2B5EF4-FFF2-40B4-BE49-F238E27FC236}">
                <a16:creationId xmlns:a16="http://schemas.microsoft.com/office/drawing/2014/main" id="{68211577-E329-6FC1-DFD3-287E8E28B74A}"/>
              </a:ext>
            </a:extLst>
          </p:cNvPr>
          <p:cNvSpPr>
            <a:spLocks noGrp="1"/>
          </p:cNvSpPr>
          <p:nvPr>
            <p:ph idx="1"/>
          </p:nvPr>
        </p:nvSpPr>
        <p:spPr>
          <a:xfrm>
            <a:off x="838200" y="1825625"/>
            <a:ext cx="10515600" cy="1908728"/>
          </a:xfrm>
        </p:spPr>
        <p:txBody>
          <a:bodyPr/>
          <a:lstStyle/>
          <a:p>
            <a:pPr marL="0" indent="0">
              <a:buNone/>
            </a:pPr>
            <a:r>
              <a:rPr lang="en-US"/>
              <a:t>Presenter to add:</a:t>
            </a:r>
          </a:p>
          <a:p>
            <a:pPr lvl="1"/>
            <a:r>
              <a:rPr lang="en-US"/>
              <a:t>Any additional local resources/links</a:t>
            </a:r>
          </a:p>
          <a:p>
            <a:endParaRPr lang="en-US"/>
          </a:p>
          <a:p>
            <a:endParaRPr lang="en-US"/>
          </a:p>
        </p:txBody>
      </p:sp>
      <p:sp>
        <p:nvSpPr>
          <p:cNvPr id="4" name="Slide Number Placeholder 3">
            <a:extLst>
              <a:ext uri="{FF2B5EF4-FFF2-40B4-BE49-F238E27FC236}">
                <a16:creationId xmlns:a16="http://schemas.microsoft.com/office/drawing/2014/main" id="{01B12A11-D8E7-EE2F-F051-095D403F5E79}"/>
              </a:ext>
            </a:extLst>
          </p:cNvPr>
          <p:cNvSpPr>
            <a:spLocks noGrp="1"/>
          </p:cNvSpPr>
          <p:nvPr>
            <p:ph type="sldNum" sz="quarter" idx="12"/>
          </p:nvPr>
        </p:nvSpPr>
        <p:spPr/>
        <p:txBody>
          <a:bodyPr/>
          <a:lstStyle/>
          <a:p>
            <a:fld id="{3ED6CC7B-5059-9042-9C42-A02B59E0CD4C}" type="slidenum">
              <a:rPr lang="en-US" smtClean="0"/>
              <a:pPr/>
              <a:t>45</a:t>
            </a:fld>
            <a:endParaRPr lang="en-US"/>
          </a:p>
        </p:txBody>
      </p:sp>
    </p:spTree>
    <p:extLst>
      <p:ext uri="{BB962C8B-B14F-4D97-AF65-F5344CB8AC3E}">
        <p14:creationId xmlns:p14="http://schemas.microsoft.com/office/powerpoint/2010/main" val="375458747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30FD-A188-22A6-D6F4-CCD985322DD4}"/>
              </a:ext>
            </a:extLst>
          </p:cNvPr>
          <p:cNvSpPr>
            <a:spLocks noGrp="1"/>
          </p:cNvSpPr>
          <p:nvPr>
            <p:ph type="title"/>
          </p:nvPr>
        </p:nvSpPr>
        <p:spPr/>
        <p:txBody>
          <a:bodyPr/>
          <a:lstStyle/>
          <a:p>
            <a:r>
              <a:rPr lang="en-US"/>
              <a:t>Thank You and Q&amp;A</a:t>
            </a:r>
          </a:p>
        </p:txBody>
      </p:sp>
      <p:sp>
        <p:nvSpPr>
          <p:cNvPr id="3" name="Content Placeholder 2">
            <a:extLst>
              <a:ext uri="{FF2B5EF4-FFF2-40B4-BE49-F238E27FC236}">
                <a16:creationId xmlns:a16="http://schemas.microsoft.com/office/drawing/2014/main" id="{68211577-E329-6FC1-DFD3-287E8E28B74A}"/>
              </a:ext>
            </a:extLst>
          </p:cNvPr>
          <p:cNvSpPr>
            <a:spLocks noGrp="1"/>
          </p:cNvSpPr>
          <p:nvPr>
            <p:ph idx="1"/>
          </p:nvPr>
        </p:nvSpPr>
        <p:spPr>
          <a:xfrm>
            <a:off x="838200" y="1825625"/>
            <a:ext cx="10515600" cy="1392689"/>
          </a:xfrm>
        </p:spPr>
        <p:txBody>
          <a:bodyPr/>
          <a:lstStyle/>
          <a:p>
            <a:pPr marL="0" indent="0">
              <a:buNone/>
            </a:pPr>
            <a:r>
              <a:rPr lang="en-US"/>
              <a:t>Presenter to add:</a:t>
            </a:r>
          </a:p>
          <a:p>
            <a:pPr lvl="1"/>
            <a:r>
              <a:rPr lang="en-US"/>
              <a:t>Contact information </a:t>
            </a:r>
          </a:p>
          <a:p>
            <a:endParaRPr lang="en-US"/>
          </a:p>
        </p:txBody>
      </p:sp>
      <p:sp>
        <p:nvSpPr>
          <p:cNvPr id="4" name="Slide Number Placeholder 3">
            <a:extLst>
              <a:ext uri="{FF2B5EF4-FFF2-40B4-BE49-F238E27FC236}">
                <a16:creationId xmlns:a16="http://schemas.microsoft.com/office/drawing/2014/main" id="{01B12A11-D8E7-EE2F-F051-095D403F5E79}"/>
              </a:ext>
            </a:extLst>
          </p:cNvPr>
          <p:cNvSpPr>
            <a:spLocks noGrp="1"/>
          </p:cNvSpPr>
          <p:nvPr>
            <p:ph type="sldNum" sz="quarter" idx="12"/>
          </p:nvPr>
        </p:nvSpPr>
        <p:spPr/>
        <p:txBody>
          <a:bodyPr/>
          <a:lstStyle/>
          <a:p>
            <a:fld id="{3ED6CC7B-5059-9042-9C42-A02B59E0CD4C}" type="slidenum">
              <a:rPr lang="en-US" smtClean="0"/>
              <a:pPr/>
              <a:t>46</a:t>
            </a:fld>
            <a:endParaRPr lang="en-US"/>
          </a:p>
        </p:txBody>
      </p:sp>
    </p:spTree>
    <p:extLst>
      <p:ext uri="{BB962C8B-B14F-4D97-AF65-F5344CB8AC3E}">
        <p14:creationId xmlns:p14="http://schemas.microsoft.com/office/powerpoint/2010/main" val="30858438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30FD-A188-22A6-D6F4-CCD985322DD4}"/>
              </a:ext>
            </a:extLst>
          </p:cNvPr>
          <p:cNvSpPr>
            <a:spLocks noGrp="1"/>
          </p:cNvSpPr>
          <p:nvPr>
            <p:ph type="title"/>
          </p:nvPr>
        </p:nvSpPr>
        <p:spPr/>
        <p:txBody>
          <a:bodyPr/>
          <a:lstStyle/>
          <a:p>
            <a:r>
              <a:rPr lang="en-US"/>
              <a:t>References </a:t>
            </a:r>
          </a:p>
        </p:txBody>
      </p:sp>
      <p:sp>
        <p:nvSpPr>
          <p:cNvPr id="3" name="Content Placeholder 2">
            <a:extLst>
              <a:ext uri="{FF2B5EF4-FFF2-40B4-BE49-F238E27FC236}">
                <a16:creationId xmlns:a16="http://schemas.microsoft.com/office/drawing/2014/main" id="{68211577-E329-6FC1-DFD3-287E8E28B74A}"/>
              </a:ext>
            </a:extLst>
          </p:cNvPr>
          <p:cNvSpPr>
            <a:spLocks noGrp="1"/>
          </p:cNvSpPr>
          <p:nvPr>
            <p:ph idx="1"/>
          </p:nvPr>
        </p:nvSpPr>
        <p:spPr>
          <a:xfrm>
            <a:off x="838200" y="1436003"/>
            <a:ext cx="10515600" cy="4339650"/>
          </a:xfrm>
        </p:spPr>
        <p:txBody>
          <a:bodyPr/>
          <a:lstStyle/>
          <a:p>
            <a:pPr marL="342900" marR="0" lvl="0" indent="-342900">
              <a:lnSpc>
                <a:spcPct val="100000"/>
              </a:lnSpc>
              <a:spcBef>
                <a:spcPts val="600"/>
              </a:spcBef>
              <a:spcAft>
                <a:spcPts val="0"/>
              </a:spcAft>
              <a:buFont typeface="+mj-lt"/>
              <a:buAutoNum type="arabicPeriod"/>
            </a:pPr>
            <a:r>
              <a:rPr lang="en-US" sz="1100">
                <a:effectLst/>
                <a:latin typeface="Calibri" panose="020F0502020204030204" pitchFamily="34" charset="0"/>
                <a:ea typeface="Calibri" panose="020F0502020204030204" pitchFamily="34" charset="0"/>
                <a:cs typeface="Calibri" panose="020F0502020204030204" pitchFamily="34" charset="0"/>
              </a:rPr>
              <a:t>Oxford Reference. Stigma. Oxford University Press. Accessed August 12, 2024. </a:t>
            </a:r>
            <a:r>
              <a:rPr lang="en-US" sz="11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https://www.oxfordreference.com/display/10.1093/oi/authority.20111007171501221#:~:text=Originally%20%28in%20the%20late%2016th%20century%29%20a%20mark,associated%20with%20a%20particular%20circumstance%2C%20quality%2C%20or%20person</a:t>
            </a:r>
            <a:r>
              <a:rPr lang="en-US" sz="1100">
                <a:effectLst/>
                <a:latin typeface="Calibri" panose="020F0502020204030204" pitchFamily="34" charset="0"/>
                <a:ea typeface="Calibri" panose="020F0502020204030204" pitchFamily="34" charset="0"/>
                <a:cs typeface="Calibri" panose="020F0502020204030204" pitchFamily="34" charset="0"/>
              </a:rPr>
              <a:t>   ​</a:t>
            </a:r>
          </a:p>
          <a:p>
            <a:pPr marL="342900" marR="0" lvl="0" indent="-342900">
              <a:lnSpc>
                <a:spcPct val="100000"/>
              </a:lnSpc>
              <a:spcBef>
                <a:spcPts val="600"/>
              </a:spcBef>
              <a:spcAft>
                <a:spcPts val="0"/>
              </a:spcAft>
              <a:buFont typeface="+mj-lt"/>
              <a:buAutoNum type="arabicPeriod"/>
            </a:pPr>
            <a:r>
              <a:rPr lang="en-US" sz="1100">
                <a:effectLst/>
                <a:latin typeface="Calibri" panose="020F0502020204030204" pitchFamily="34" charset="0"/>
                <a:ea typeface="Calibri" panose="020F0502020204030204" pitchFamily="34" charset="0"/>
                <a:cs typeface="Calibri" panose="020F0502020204030204" pitchFamily="34" charset="0"/>
              </a:rPr>
              <a:t>Weber A, </a:t>
            </a:r>
            <a:r>
              <a:rPr lang="en-US" sz="1100" err="1">
                <a:effectLst/>
                <a:latin typeface="Calibri" panose="020F0502020204030204" pitchFamily="34" charset="0"/>
                <a:ea typeface="Calibri" panose="020F0502020204030204" pitchFamily="34" charset="0"/>
                <a:cs typeface="Calibri" panose="020F0502020204030204" pitchFamily="34" charset="0"/>
              </a:rPr>
              <a:t>Miskle</a:t>
            </a:r>
            <a:r>
              <a:rPr lang="en-US" sz="1100">
                <a:effectLst/>
                <a:latin typeface="Calibri" panose="020F0502020204030204" pitchFamily="34" charset="0"/>
                <a:ea typeface="Calibri" panose="020F0502020204030204" pitchFamily="34" charset="0"/>
                <a:cs typeface="Calibri" panose="020F0502020204030204" pitchFamily="34" charset="0"/>
              </a:rPr>
              <a:t> B, Lynch A, Arndt S, </a:t>
            </a:r>
            <a:r>
              <a:rPr lang="en-US" sz="1100" err="1">
                <a:effectLst/>
                <a:latin typeface="Calibri" panose="020F0502020204030204" pitchFamily="34" charset="0"/>
                <a:ea typeface="Calibri" panose="020F0502020204030204" pitchFamily="34" charset="0"/>
                <a:cs typeface="Calibri" panose="020F0502020204030204" pitchFamily="34" charset="0"/>
              </a:rPr>
              <a:t>Acion</a:t>
            </a:r>
            <a:r>
              <a:rPr lang="en-US" sz="1100">
                <a:effectLst/>
                <a:latin typeface="Calibri" panose="020F0502020204030204" pitchFamily="34" charset="0"/>
                <a:ea typeface="Calibri" panose="020F0502020204030204" pitchFamily="34" charset="0"/>
                <a:cs typeface="Calibri" panose="020F0502020204030204" pitchFamily="34" charset="0"/>
              </a:rPr>
              <a:t> L. Substance use in pregnancy: identifying stigma and improving care. </a:t>
            </a:r>
            <a:r>
              <a:rPr lang="en-US" sz="1100" i="1" err="1">
                <a:effectLst/>
                <a:latin typeface="Calibri" panose="020F0502020204030204" pitchFamily="34" charset="0"/>
                <a:ea typeface="Calibri" panose="020F0502020204030204" pitchFamily="34" charset="0"/>
                <a:cs typeface="Calibri" panose="020F0502020204030204" pitchFamily="34" charset="0"/>
              </a:rPr>
              <a:t>Subst</a:t>
            </a:r>
            <a:r>
              <a:rPr lang="en-US" sz="1100" i="1">
                <a:effectLst/>
                <a:latin typeface="Calibri" panose="020F0502020204030204" pitchFamily="34" charset="0"/>
                <a:ea typeface="Calibri" panose="020F0502020204030204" pitchFamily="34" charset="0"/>
                <a:cs typeface="Calibri" panose="020F0502020204030204" pitchFamily="34" charset="0"/>
              </a:rPr>
              <a:t> Abuse </a:t>
            </a:r>
            <a:r>
              <a:rPr lang="en-US" sz="1100" i="1" err="1">
                <a:effectLst/>
                <a:latin typeface="Calibri" panose="020F0502020204030204" pitchFamily="34" charset="0"/>
                <a:ea typeface="Calibri" panose="020F0502020204030204" pitchFamily="34" charset="0"/>
                <a:cs typeface="Calibri" panose="020F0502020204030204" pitchFamily="34" charset="0"/>
              </a:rPr>
              <a:t>Rehabil</a:t>
            </a:r>
            <a:r>
              <a:rPr lang="en-US" sz="1100">
                <a:effectLst/>
                <a:latin typeface="Calibri" panose="020F0502020204030204" pitchFamily="34" charset="0"/>
                <a:ea typeface="Calibri" panose="020F0502020204030204" pitchFamily="34" charset="0"/>
                <a:cs typeface="Calibri" panose="020F0502020204030204" pitchFamily="34" charset="0"/>
              </a:rPr>
              <a:t>. 2021;12:105–121. doi:10.2147/SAR.S319180​ </a:t>
            </a:r>
          </a:p>
          <a:p>
            <a:pPr marL="342900" marR="0" lvl="0" indent="-342900">
              <a:lnSpc>
                <a:spcPct val="100000"/>
              </a:lnSpc>
              <a:spcBef>
                <a:spcPts val="600"/>
              </a:spcBef>
              <a:spcAft>
                <a:spcPts val="0"/>
              </a:spcAft>
              <a:buFont typeface="+mj-lt"/>
              <a:buAutoNum type="arabicPeriod"/>
            </a:pPr>
            <a:r>
              <a:rPr lang="en-US" sz="1100">
                <a:effectLst/>
                <a:latin typeface="Calibri" panose="020F0502020204030204" pitchFamily="34" charset="0"/>
                <a:ea typeface="Calibri" panose="020F0502020204030204" pitchFamily="34" charset="0"/>
                <a:cs typeface="Calibri" panose="020F0502020204030204" pitchFamily="34" charset="0"/>
              </a:rPr>
              <a:t>Stangl AL, Earnshaw VA, </a:t>
            </a:r>
            <a:r>
              <a:rPr lang="en-US" sz="1100" err="1">
                <a:effectLst/>
                <a:latin typeface="Calibri" panose="020F0502020204030204" pitchFamily="34" charset="0"/>
                <a:ea typeface="Calibri" panose="020F0502020204030204" pitchFamily="34" charset="0"/>
                <a:cs typeface="Calibri" panose="020F0502020204030204" pitchFamily="34" charset="0"/>
              </a:rPr>
              <a:t>Logie</a:t>
            </a:r>
            <a:r>
              <a:rPr lang="en-US" sz="1100">
                <a:effectLst/>
                <a:latin typeface="Calibri" panose="020F0502020204030204" pitchFamily="34" charset="0"/>
                <a:ea typeface="Calibri" panose="020F0502020204030204" pitchFamily="34" charset="0"/>
                <a:cs typeface="Calibri" panose="020F0502020204030204" pitchFamily="34" charset="0"/>
              </a:rPr>
              <a:t> CH, et al. The Health Stigma and Discrimination Framework: a global, crosscutting framework to inform research, intervention development, and policy on health-related stigmas. </a:t>
            </a:r>
            <a:r>
              <a:rPr lang="en-US" sz="1100" i="1">
                <a:effectLst/>
                <a:latin typeface="Calibri" panose="020F0502020204030204" pitchFamily="34" charset="0"/>
                <a:ea typeface="Calibri" panose="020F0502020204030204" pitchFamily="34" charset="0"/>
                <a:cs typeface="Calibri" panose="020F0502020204030204" pitchFamily="34" charset="0"/>
              </a:rPr>
              <a:t>BMC Med</a:t>
            </a:r>
            <a:r>
              <a:rPr lang="en-US" sz="1100">
                <a:effectLst/>
                <a:latin typeface="Calibri" panose="020F0502020204030204" pitchFamily="34" charset="0"/>
                <a:ea typeface="Calibri" panose="020F0502020204030204" pitchFamily="34" charset="0"/>
                <a:cs typeface="Calibri" panose="020F0502020204030204" pitchFamily="34" charset="0"/>
              </a:rPr>
              <a:t>. 2017;17(1):31. doi:10.1186/s12916-019-1271-3​</a:t>
            </a:r>
          </a:p>
          <a:p>
            <a:pPr marL="342900" marR="0" lvl="0" indent="-342900">
              <a:lnSpc>
                <a:spcPct val="100000"/>
              </a:lnSpc>
              <a:spcBef>
                <a:spcPts val="600"/>
              </a:spcBef>
              <a:spcAft>
                <a:spcPts val="0"/>
              </a:spcAft>
              <a:buFont typeface="+mj-lt"/>
              <a:buAutoNum type="arabicPeriod"/>
            </a:pPr>
            <a:r>
              <a:rPr lang="en-US" sz="1100" err="1">
                <a:effectLst/>
                <a:latin typeface="Calibri" panose="020F0502020204030204" pitchFamily="34" charset="0"/>
                <a:ea typeface="Calibri" panose="020F0502020204030204" pitchFamily="34" charset="0"/>
                <a:cs typeface="Calibri" panose="020F0502020204030204" pitchFamily="34" charset="0"/>
              </a:rPr>
              <a:t>Hatzenbuehler</a:t>
            </a:r>
            <a:r>
              <a:rPr lang="en-US" sz="1100">
                <a:effectLst/>
                <a:latin typeface="Calibri" panose="020F0502020204030204" pitchFamily="34" charset="0"/>
                <a:ea typeface="Calibri" panose="020F0502020204030204" pitchFamily="34" charset="0"/>
                <a:cs typeface="Calibri" panose="020F0502020204030204" pitchFamily="34" charset="0"/>
              </a:rPr>
              <a:t> ML, Phelan JC, Link BG. Stigma as a fundamental cause of population health inequalities. </a:t>
            </a:r>
            <a:r>
              <a:rPr lang="en-US" sz="1100" i="1">
                <a:effectLst/>
                <a:latin typeface="Calibri" panose="020F0502020204030204" pitchFamily="34" charset="0"/>
                <a:ea typeface="Calibri" panose="020F0502020204030204" pitchFamily="34" charset="0"/>
                <a:cs typeface="Calibri" panose="020F0502020204030204" pitchFamily="34" charset="0"/>
              </a:rPr>
              <a:t>Am J Public Health</a:t>
            </a:r>
            <a:r>
              <a:rPr lang="en-US" sz="1100">
                <a:effectLst/>
                <a:latin typeface="Calibri" panose="020F0502020204030204" pitchFamily="34" charset="0"/>
                <a:ea typeface="Calibri" panose="020F0502020204030204" pitchFamily="34" charset="0"/>
                <a:cs typeface="Calibri" panose="020F0502020204030204" pitchFamily="34" charset="0"/>
              </a:rPr>
              <a:t>. 2013;103(5):813–821. doi:10.2105/AJPH.2012.301069</a:t>
            </a:r>
          </a:p>
          <a:p>
            <a:pPr marL="342900" marR="0" lvl="0" indent="-342900">
              <a:lnSpc>
                <a:spcPct val="100000"/>
              </a:lnSpc>
              <a:spcBef>
                <a:spcPts val="600"/>
              </a:spcBef>
              <a:spcAft>
                <a:spcPts val="0"/>
              </a:spcAft>
              <a:buFont typeface="+mj-lt"/>
              <a:buAutoNum type="arabicPeriod"/>
            </a:pPr>
            <a:r>
              <a:rPr lang="en-US" sz="1100">
                <a:effectLst/>
                <a:latin typeface="Calibri" panose="020F0502020204030204" pitchFamily="34" charset="0"/>
                <a:ea typeface="Calibri" panose="020F0502020204030204" pitchFamily="34" charset="0"/>
                <a:cs typeface="Calibri" panose="020F0502020204030204" pitchFamily="34" charset="0"/>
              </a:rPr>
              <a:t>Weiner SG, Lo YC, Carroll AD, et al. The incidence and disparities in use of stigmatizing language in clinical notes for patients with substance use disorder. </a:t>
            </a:r>
            <a:r>
              <a:rPr lang="en-US" sz="1100" i="1">
                <a:effectLst/>
                <a:latin typeface="Calibri" panose="020F0502020204030204" pitchFamily="34" charset="0"/>
                <a:ea typeface="Calibri" panose="020F0502020204030204" pitchFamily="34" charset="0"/>
                <a:cs typeface="Calibri" panose="020F0502020204030204" pitchFamily="34" charset="0"/>
              </a:rPr>
              <a:t>J Addict Med</a:t>
            </a:r>
            <a:r>
              <a:rPr lang="en-US" sz="1100">
                <a:effectLst/>
                <a:latin typeface="Calibri" panose="020F0502020204030204" pitchFamily="34" charset="0"/>
                <a:ea typeface="Calibri" panose="020F0502020204030204" pitchFamily="34" charset="0"/>
                <a:cs typeface="Calibri" panose="020F0502020204030204" pitchFamily="34" charset="0"/>
              </a:rPr>
              <a:t>. 2023;17(4):424–430. doi:10.1097/ADM.0000000000001145</a:t>
            </a:r>
          </a:p>
          <a:p>
            <a:pPr marL="342900" marR="0" lvl="0" indent="-342900">
              <a:lnSpc>
                <a:spcPct val="100000"/>
              </a:lnSpc>
              <a:spcBef>
                <a:spcPts val="600"/>
              </a:spcBef>
              <a:spcAft>
                <a:spcPts val="0"/>
              </a:spcAft>
              <a:buFont typeface="+mj-lt"/>
              <a:buAutoNum type="arabicPeriod"/>
            </a:pPr>
            <a:r>
              <a:rPr lang="en-US" sz="1100">
                <a:effectLst/>
                <a:latin typeface="Calibri" panose="020F0502020204030204" pitchFamily="34" charset="0"/>
                <a:ea typeface="Calibri" panose="020F0502020204030204" pitchFamily="34" charset="0"/>
                <a:cs typeface="Calibri" panose="020F0502020204030204" pitchFamily="34" charset="0"/>
              </a:rPr>
              <a:t>Stigma and discrimination. National Institute on Drug Abuse. Accessed June 31, 2024. https://nida.nih.gov/research-topics/stigma-discrimination#stigma </a:t>
            </a:r>
          </a:p>
          <a:p>
            <a:pPr marL="342900" marR="0" lvl="0" indent="-342900">
              <a:lnSpc>
                <a:spcPct val="100000"/>
              </a:lnSpc>
              <a:spcBef>
                <a:spcPts val="600"/>
              </a:spcBef>
              <a:spcAft>
                <a:spcPts val="0"/>
              </a:spcAft>
              <a:buFont typeface="+mj-lt"/>
              <a:buAutoNum type="arabicPeriod"/>
            </a:pPr>
            <a:r>
              <a:rPr lang="en-US" sz="1100">
                <a:effectLst/>
                <a:latin typeface="Calibri" panose="020F0502020204030204" pitchFamily="34" charset="0"/>
                <a:ea typeface="Calibri" panose="020F0502020204030204" pitchFamily="34" charset="0"/>
                <a:cs typeface="Calibri" panose="020F0502020204030204" pitchFamily="34" charset="0"/>
              </a:rPr>
              <a:t>Yang LH, Wong LY, </a:t>
            </a:r>
            <a:r>
              <a:rPr lang="en-US" sz="1100" err="1">
                <a:effectLst/>
                <a:latin typeface="Calibri" panose="020F0502020204030204" pitchFamily="34" charset="0"/>
                <a:ea typeface="Calibri" panose="020F0502020204030204" pitchFamily="34" charset="0"/>
                <a:cs typeface="Calibri" panose="020F0502020204030204" pitchFamily="34" charset="0"/>
              </a:rPr>
              <a:t>Grivel</a:t>
            </a:r>
            <a:r>
              <a:rPr lang="en-US" sz="1100">
                <a:effectLst/>
                <a:latin typeface="Calibri" panose="020F0502020204030204" pitchFamily="34" charset="0"/>
                <a:ea typeface="Calibri" panose="020F0502020204030204" pitchFamily="34" charset="0"/>
                <a:cs typeface="Calibri" panose="020F0502020204030204" pitchFamily="34" charset="0"/>
              </a:rPr>
              <a:t> MM, </a:t>
            </a:r>
            <a:r>
              <a:rPr lang="en-US" sz="1100" err="1">
                <a:effectLst/>
                <a:latin typeface="Calibri" panose="020F0502020204030204" pitchFamily="34" charset="0"/>
                <a:ea typeface="Calibri" panose="020F0502020204030204" pitchFamily="34" charset="0"/>
                <a:cs typeface="Calibri" panose="020F0502020204030204" pitchFamily="34" charset="0"/>
              </a:rPr>
              <a:t>Hasin</a:t>
            </a:r>
            <a:r>
              <a:rPr lang="en-US" sz="1100">
                <a:effectLst/>
                <a:latin typeface="Calibri" panose="020F0502020204030204" pitchFamily="34" charset="0"/>
                <a:ea typeface="Calibri" panose="020F0502020204030204" pitchFamily="34" charset="0"/>
                <a:cs typeface="Calibri" panose="020F0502020204030204" pitchFamily="34" charset="0"/>
              </a:rPr>
              <a:t> DS. </a:t>
            </a:r>
            <a:r>
              <a:rPr lang="en-US" sz="11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Stigma and substance use disorders: an international phenomenon</a:t>
            </a:r>
            <a:r>
              <a:rPr lang="en-US" sz="1100">
                <a:effectLst/>
                <a:latin typeface="Calibri" panose="020F0502020204030204" pitchFamily="34" charset="0"/>
                <a:ea typeface="Calibri" panose="020F0502020204030204" pitchFamily="34" charset="0"/>
                <a:cs typeface="Calibri" panose="020F0502020204030204" pitchFamily="34" charset="0"/>
              </a:rPr>
              <a:t>. </a:t>
            </a:r>
            <a:r>
              <a:rPr lang="en-US" sz="1100" i="1">
                <a:effectLst/>
                <a:latin typeface="Calibri" panose="020F0502020204030204" pitchFamily="34" charset="0"/>
                <a:ea typeface="Calibri" panose="020F0502020204030204" pitchFamily="34" charset="0"/>
                <a:cs typeface="Calibri" panose="020F0502020204030204" pitchFamily="34" charset="0"/>
              </a:rPr>
              <a:t>Curr </a:t>
            </a:r>
            <a:r>
              <a:rPr lang="en-US" sz="1100" i="1" err="1">
                <a:effectLst/>
                <a:latin typeface="Calibri" panose="020F0502020204030204" pitchFamily="34" charset="0"/>
                <a:ea typeface="Calibri" panose="020F0502020204030204" pitchFamily="34" charset="0"/>
                <a:cs typeface="Calibri" panose="020F0502020204030204" pitchFamily="34" charset="0"/>
              </a:rPr>
              <a:t>Opin</a:t>
            </a:r>
            <a:r>
              <a:rPr lang="en-US" sz="1100" i="1">
                <a:effectLst/>
                <a:latin typeface="Calibri" panose="020F0502020204030204" pitchFamily="34" charset="0"/>
                <a:ea typeface="Calibri" panose="020F0502020204030204" pitchFamily="34" charset="0"/>
                <a:cs typeface="Calibri" panose="020F0502020204030204" pitchFamily="34" charset="0"/>
              </a:rPr>
              <a:t> Psychiatry</a:t>
            </a:r>
            <a:r>
              <a:rPr lang="en-US" sz="1100">
                <a:effectLst/>
                <a:latin typeface="Calibri" panose="020F0502020204030204" pitchFamily="34" charset="0"/>
                <a:ea typeface="Calibri" panose="020F0502020204030204" pitchFamily="34" charset="0"/>
                <a:cs typeface="Calibri" panose="020F0502020204030204" pitchFamily="34" charset="0"/>
              </a:rPr>
              <a:t>. 2017;30(5):378–388. doi:10.1097/YCO.0000000000000351</a:t>
            </a:r>
          </a:p>
          <a:p>
            <a:pPr marL="342900" marR="0" lvl="0" indent="-342900">
              <a:lnSpc>
                <a:spcPct val="100000"/>
              </a:lnSpc>
              <a:spcBef>
                <a:spcPts val="600"/>
              </a:spcBef>
              <a:spcAft>
                <a:spcPts val="0"/>
              </a:spcAft>
              <a:buFont typeface="+mj-lt"/>
              <a:buAutoNum type="arabicPeriod"/>
            </a:pPr>
            <a:r>
              <a:rPr lang="en-US" sz="1100">
                <a:effectLst/>
                <a:latin typeface="Calibri" panose="020F0502020204030204" pitchFamily="34" charset="0"/>
                <a:ea typeface="Calibri" panose="020F0502020204030204" pitchFamily="34" charset="0"/>
                <a:cs typeface="Calibri" panose="020F0502020204030204" pitchFamily="34" charset="0"/>
              </a:rPr>
              <a:t>Committee on the Science of Changing Behavioral Health Social Norms; Board on Behavioral, Cognitive, and Sensory Sciences; Division of Behavioral and Social Sciences and Education; National Academies of Sciences, Engineering, and Medicine. </a:t>
            </a:r>
            <a:r>
              <a:rPr lang="en-US" sz="1100" i="1">
                <a:effectLst/>
                <a:latin typeface="Calibri" panose="020F0502020204030204" pitchFamily="34" charset="0"/>
                <a:ea typeface="Calibri" panose="020F0502020204030204" pitchFamily="34" charset="0"/>
                <a:cs typeface="Calibri" panose="020F0502020204030204" pitchFamily="34" charset="0"/>
              </a:rPr>
              <a:t>Ending Discrimination Against People with Mental and Substance Use Disorders: The Evidence for Stigma Change</a:t>
            </a:r>
            <a:r>
              <a:rPr lang="en-US" sz="1100">
                <a:effectLst/>
                <a:latin typeface="Calibri" panose="020F0502020204030204" pitchFamily="34" charset="0"/>
                <a:ea typeface="Calibri" panose="020F0502020204030204" pitchFamily="34" charset="0"/>
                <a:cs typeface="Calibri" panose="020F0502020204030204" pitchFamily="34" charset="0"/>
              </a:rPr>
              <a:t>. National Academies Press (US); 2016. </a:t>
            </a:r>
            <a:r>
              <a:rPr lang="en-US" sz="11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5"/>
              </a:rPr>
              <a:t>https://www.ncbi.nlm.nih.gov/books/NBK384924/</a:t>
            </a:r>
            <a:endParaRPr lang="en-US" sz="1100">
              <a:effectLst/>
              <a:latin typeface="Calibri" panose="020F0502020204030204" pitchFamily="34" charset="0"/>
              <a:ea typeface="Calibri" panose="020F0502020204030204" pitchFamily="34" charset="0"/>
              <a:cs typeface="Calibri" panose="020F0502020204030204" pitchFamily="34" charset="0"/>
            </a:endParaRPr>
          </a:p>
          <a:p>
            <a:pPr marL="342900" marR="0" lvl="0" indent="-342900">
              <a:lnSpc>
                <a:spcPct val="100000"/>
              </a:lnSpc>
              <a:spcBef>
                <a:spcPts val="600"/>
              </a:spcBef>
              <a:spcAft>
                <a:spcPts val="0"/>
              </a:spcAft>
              <a:buFont typeface="+mj-lt"/>
              <a:buAutoNum type="arabicPeriod"/>
            </a:pPr>
            <a:r>
              <a:rPr lang="en-US" sz="1100">
                <a:effectLst/>
                <a:latin typeface="Calibri" panose="020F0502020204030204" pitchFamily="34" charset="0"/>
                <a:ea typeface="Calibri" panose="020F0502020204030204" pitchFamily="34" charset="0"/>
                <a:cs typeface="Calibri" panose="020F0502020204030204" pitchFamily="34" charset="0"/>
              </a:rPr>
              <a:t>Frazer Z, McConnell K, Jansson LM. Treatment for substance use disorders in pregnant women: motivators and barriers. </a:t>
            </a:r>
            <a:r>
              <a:rPr lang="en-US" sz="1100" i="1">
                <a:effectLst/>
                <a:latin typeface="Calibri" panose="020F0502020204030204" pitchFamily="34" charset="0"/>
                <a:ea typeface="Calibri" panose="020F0502020204030204" pitchFamily="34" charset="0"/>
                <a:cs typeface="Calibri" panose="020F0502020204030204" pitchFamily="34" charset="0"/>
              </a:rPr>
              <a:t>Drug Alcohol Depend</a:t>
            </a:r>
            <a:r>
              <a:rPr lang="en-US" sz="1100">
                <a:effectLst/>
                <a:latin typeface="Calibri" panose="020F0502020204030204" pitchFamily="34" charset="0"/>
                <a:ea typeface="Calibri" panose="020F0502020204030204" pitchFamily="34" charset="0"/>
                <a:cs typeface="Calibri" panose="020F0502020204030204" pitchFamily="34" charset="0"/>
              </a:rPr>
              <a:t>. 2019;205:107652. doi:10.1016/j.drugalcdep.2019.107652</a:t>
            </a:r>
          </a:p>
          <a:p>
            <a:pPr marL="342900" marR="0" lvl="0" indent="-342900" fontAlgn="base">
              <a:lnSpc>
                <a:spcPct val="100000"/>
              </a:lnSpc>
              <a:spcBef>
                <a:spcPts val="600"/>
              </a:spcBef>
              <a:spcAft>
                <a:spcPts val="0"/>
              </a:spcAft>
              <a:buFont typeface="+mj-lt"/>
              <a:buAutoNum type="arabicPeriod"/>
            </a:pPr>
            <a:r>
              <a:rPr lang="en-US" sz="1100">
                <a:solidFill>
                  <a:srgbClr val="333333"/>
                </a:solidFill>
                <a:effectLst/>
                <a:latin typeface="Calibri" panose="020F0502020204030204" pitchFamily="34" charset="0"/>
                <a:ea typeface="Calibri" panose="020F0502020204030204" pitchFamily="34" charset="0"/>
                <a:cs typeface="Calibri" panose="020F0502020204030204" pitchFamily="34" charset="0"/>
              </a:rPr>
              <a:t>Center for Behavioral Health Statistics and Quality. Results from the 2021 National Survey on Drug Use and Health: detailed tables. January 4, 2023. Accessed August 13, 2024. </a:t>
            </a:r>
            <a:r>
              <a:rPr lang="en-US" sz="1100" u="sng">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6"/>
              </a:rPr>
              <a:t>https://www.samhsa.gov/data/report/2021-nsduh-detailed-tables</a:t>
            </a:r>
            <a:r>
              <a:rPr lang="en-US" sz="1100">
                <a:solidFill>
                  <a:srgbClr val="333333"/>
                </a:solidFill>
                <a:effectLst/>
                <a:latin typeface="Calibri" panose="020F0502020204030204" pitchFamily="34" charset="0"/>
                <a:ea typeface="Calibri" panose="020F0502020204030204" pitchFamily="34" charset="0"/>
                <a:cs typeface="Calibri" panose="020F0502020204030204" pitchFamily="34" charset="0"/>
              </a:rPr>
              <a:t> </a:t>
            </a:r>
            <a:endParaRPr lang="en-US" sz="110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01B12A11-D8E7-EE2F-F051-095D403F5E79}"/>
              </a:ext>
            </a:extLst>
          </p:cNvPr>
          <p:cNvSpPr>
            <a:spLocks noGrp="1"/>
          </p:cNvSpPr>
          <p:nvPr>
            <p:ph type="sldNum" sz="quarter" idx="12"/>
          </p:nvPr>
        </p:nvSpPr>
        <p:spPr/>
        <p:txBody>
          <a:bodyPr/>
          <a:lstStyle/>
          <a:p>
            <a:fld id="{3ED6CC7B-5059-9042-9C42-A02B59E0CD4C}" type="slidenum">
              <a:rPr lang="en-US" smtClean="0"/>
              <a:pPr/>
              <a:t>47</a:t>
            </a:fld>
            <a:endParaRPr lang="en-US"/>
          </a:p>
        </p:txBody>
      </p:sp>
    </p:spTree>
    <p:extLst>
      <p:ext uri="{BB962C8B-B14F-4D97-AF65-F5344CB8AC3E}">
        <p14:creationId xmlns:p14="http://schemas.microsoft.com/office/powerpoint/2010/main" val="27766099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30FD-A188-22A6-D6F4-CCD985322DD4}"/>
              </a:ext>
            </a:extLst>
          </p:cNvPr>
          <p:cNvSpPr>
            <a:spLocks noGrp="1"/>
          </p:cNvSpPr>
          <p:nvPr>
            <p:ph type="title"/>
          </p:nvPr>
        </p:nvSpPr>
        <p:spPr/>
        <p:txBody>
          <a:bodyPr/>
          <a:lstStyle/>
          <a:p>
            <a:r>
              <a:rPr lang="en-US"/>
              <a:t>References </a:t>
            </a:r>
          </a:p>
        </p:txBody>
      </p:sp>
      <p:sp>
        <p:nvSpPr>
          <p:cNvPr id="3" name="Content Placeholder 2">
            <a:extLst>
              <a:ext uri="{FF2B5EF4-FFF2-40B4-BE49-F238E27FC236}">
                <a16:creationId xmlns:a16="http://schemas.microsoft.com/office/drawing/2014/main" id="{68211577-E329-6FC1-DFD3-287E8E28B74A}"/>
              </a:ext>
            </a:extLst>
          </p:cNvPr>
          <p:cNvSpPr>
            <a:spLocks noGrp="1"/>
          </p:cNvSpPr>
          <p:nvPr>
            <p:ph idx="1"/>
          </p:nvPr>
        </p:nvSpPr>
        <p:spPr>
          <a:xfrm>
            <a:off x="838200" y="1439003"/>
            <a:ext cx="10515600" cy="4585871"/>
          </a:xfrm>
        </p:spPr>
        <p:txBody>
          <a:bodyPr/>
          <a:lstStyle/>
          <a:p>
            <a:pPr marL="347345" marR="0" lvl="0" indent="-347345" fontAlgn="base">
              <a:lnSpc>
                <a:spcPct val="100000"/>
              </a:lnSpc>
              <a:spcBef>
                <a:spcPts val="600"/>
              </a:spcBef>
              <a:spcAft>
                <a:spcPts val="0"/>
              </a:spcAft>
              <a:buFont typeface="+mj-lt"/>
              <a:buAutoNum type="arabicPeriod" startAt="11"/>
            </a:pPr>
            <a:r>
              <a:rPr lang="en-US" sz="1100" err="1">
                <a:solidFill>
                  <a:srgbClr val="333333"/>
                </a:solidFill>
                <a:effectLst/>
                <a:latin typeface="Calibri"/>
                <a:ea typeface="Calibri" panose="020F0502020204030204" pitchFamily="34" charset="0"/>
                <a:cs typeface="Calibri"/>
              </a:rPr>
              <a:t>Biancarelli</a:t>
            </a:r>
            <a:r>
              <a:rPr lang="en-US" sz="1100">
                <a:solidFill>
                  <a:srgbClr val="333333"/>
                </a:solidFill>
                <a:effectLst/>
                <a:latin typeface="Calibri"/>
                <a:ea typeface="Calibri" panose="020F0502020204030204" pitchFamily="34" charset="0"/>
                <a:cs typeface="Calibri"/>
              </a:rPr>
              <a:t> DL, Biello KB, Childs E, et al. </a:t>
            </a:r>
            <a:r>
              <a:rPr lang="en-US" sz="1100" u="sng">
                <a:solidFill>
                  <a:srgbClr val="0563C1"/>
                </a:solidFill>
                <a:effectLst/>
                <a:latin typeface="Calibri"/>
                <a:ea typeface="Calibri" panose="020F0502020204030204" pitchFamily="34" charset="0"/>
                <a:cs typeface="Calibri"/>
                <a:hlinkClick r:id="rId3"/>
              </a:rPr>
              <a:t>Strategies used by people who inject drugs to avoid stigma in healthcare settings</a:t>
            </a:r>
            <a:r>
              <a:rPr lang="en-US" sz="1100">
                <a:solidFill>
                  <a:srgbClr val="333333"/>
                </a:solidFill>
                <a:effectLst/>
                <a:latin typeface="Calibri"/>
                <a:ea typeface="Calibri" panose="020F0502020204030204" pitchFamily="34" charset="0"/>
                <a:cs typeface="Calibri"/>
              </a:rPr>
              <a:t>. </a:t>
            </a:r>
            <a:r>
              <a:rPr lang="en-US" sz="1100" i="1">
                <a:solidFill>
                  <a:srgbClr val="333333"/>
                </a:solidFill>
                <a:effectLst/>
                <a:latin typeface="Calibri"/>
                <a:ea typeface="Calibri" panose="020F0502020204030204" pitchFamily="34" charset="0"/>
                <a:cs typeface="Calibri"/>
              </a:rPr>
              <a:t>Drug Alcohol Depend</a:t>
            </a:r>
            <a:r>
              <a:rPr lang="en-US" sz="1100">
                <a:solidFill>
                  <a:srgbClr val="333333"/>
                </a:solidFill>
                <a:effectLst/>
                <a:latin typeface="Calibri"/>
                <a:ea typeface="Calibri" panose="020F0502020204030204" pitchFamily="34" charset="0"/>
                <a:cs typeface="Calibri"/>
              </a:rPr>
              <a:t>. 2019;198:80–86. doi:10.1016/j.drugalcdep.2019.01.037</a:t>
            </a:r>
            <a:r>
              <a:rPr lang="en-US" sz="1100">
                <a:effectLst/>
                <a:latin typeface="Calibri"/>
                <a:ea typeface="Calibri" panose="020F0502020204030204" pitchFamily="34" charset="0"/>
                <a:cs typeface="Calibri"/>
              </a:rPr>
              <a:t>​</a:t>
            </a:r>
            <a:endParaRPr lang="en-US">
              <a:latin typeface="Calibri"/>
              <a:cs typeface="Calibri"/>
            </a:endParaRPr>
          </a:p>
          <a:p>
            <a:pPr marL="347345" marR="0" lvl="0" indent="-347345" fontAlgn="base">
              <a:lnSpc>
                <a:spcPct val="100000"/>
              </a:lnSpc>
              <a:spcBef>
                <a:spcPts val="600"/>
              </a:spcBef>
              <a:spcAft>
                <a:spcPts val="0"/>
              </a:spcAft>
              <a:buFont typeface="+mj-lt"/>
              <a:buAutoNum type="arabicPeriod" startAt="11"/>
            </a:pPr>
            <a:r>
              <a:rPr lang="en-US" sz="1100">
                <a:solidFill>
                  <a:srgbClr val="212121"/>
                </a:solidFill>
                <a:effectLst/>
                <a:latin typeface="Calibri"/>
                <a:ea typeface="Calibri" panose="020F0502020204030204" pitchFamily="34" charset="0"/>
                <a:cs typeface="Calibri"/>
              </a:rPr>
              <a:t>Saloner B, Lê Cook B. </a:t>
            </a:r>
            <a:r>
              <a:rPr lang="en-US" sz="1100" u="sng">
                <a:solidFill>
                  <a:srgbClr val="0563C1"/>
                </a:solidFill>
                <a:effectLst/>
                <a:latin typeface="Calibri"/>
                <a:ea typeface="Calibri" panose="020F0502020204030204" pitchFamily="34" charset="0"/>
                <a:cs typeface="Calibri"/>
                <a:hlinkClick r:id="rId4"/>
              </a:rPr>
              <a:t>Blacks and Hispanics are less likely than Whites to complete addiction treatment, largely due to socioeconomic factors</a:t>
            </a:r>
            <a:r>
              <a:rPr lang="en-US" sz="1100">
                <a:solidFill>
                  <a:srgbClr val="212121"/>
                </a:solidFill>
                <a:effectLst/>
                <a:latin typeface="Calibri"/>
                <a:ea typeface="Calibri" panose="020F0502020204030204" pitchFamily="34" charset="0"/>
                <a:cs typeface="Calibri"/>
              </a:rPr>
              <a:t>. </a:t>
            </a:r>
            <a:r>
              <a:rPr lang="en-US" sz="1100" i="1">
                <a:solidFill>
                  <a:srgbClr val="212121"/>
                </a:solidFill>
                <a:effectLst/>
                <a:latin typeface="Calibri"/>
                <a:ea typeface="Calibri" panose="020F0502020204030204" pitchFamily="34" charset="0"/>
                <a:cs typeface="Calibri"/>
              </a:rPr>
              <a:t>Health </a:t>
            </a:r>
            <a:r>
              <a:rPr lang="en-US" sz="1100" i="1" err="1">
                <a:solidFill>
                  <a:srgbClr val="212121"/>
                </a:solidFill>
                <a:effectLst/>
                <a:latin typeface="Calibri"/>
                <a:ea typeface="Calibri" panose="020F0502020204030204" pitchFamily="34" charset="0"/>
                <a:cs typeface="Calibri"/>
              </a:rPr>
              <a:t>Aff</a:t>
            </a:r>
            <a:r>
              <a:rPr lang="en-US" sz="1100" i="1">
                <a:solidFill>
                  <a:srgbClr val="212121"/>
                </a:solidFill>
                <a:effectLst/>
                <a:latin typeface="Calibri"/>
                <a:ea typeface="Calibri" panose="020F0502020204030204" pitchFamily="34" charset="0"/>
                <a:cs typeface="Calibri"/>
              </a:rPr>
              <a:t> (Millwood). </a:t>
            </a:r>
            <a:r>
              <a:rPr lang="en-US" sz="1100">
                <a:solidFill>
                  <a:srgbClr val="212121"/>
                </a:solidFill>
                <a:effectLst/>
                <a:latin typeface="Calibri"/>
                <a:ea typeface="Calibri" panose="020F0502020204030204" pitchFamily="34" charset="0"/>
                <a:cs typeface="Calibri"/>
              </a:rPr>
              <a:t>2013;32(1):135–145. doi:10.1377/hlthaff.2011.0983</a:t>
            </a:r>
            <a:r>
              <a:rPr lang="en-US" sz="1100">
                <a:effectLst/>
                <a:latin typeface="Calibri"/>
                <a:ea typeface="Calibri" panose="020F0502020204030204" pitchFamily="34" charset="0"/>
                <a:cs typeface="Calibri"/>
              </a:rPr>
              <a:t>​</a:t>
            </a:r>
          </a:p>
          <a:p>
            <a:pPr marL="347345" marR="0" lvl="0" indent="-347345" fontAlgn="base">
              <a:lnSpc>
                <a:spcPct val="100000"/>
              </a:lnSpc>
              <a:spcBef>
                <a:spcPts val="600"/>
              </a:spcBef>
              <a:spcAft>
                <a:spcPts val="0"/>
              </a:spcAft>
              <a:buFont typeface="+mj-lt"/>
              <a:buAutoNum type="arabicPeriod" startAt="11"/>
            </a:pPr>
            <a:r>
              <a:rPr lang="en-US" sz="1100" err="1">
                <a:effectLst/>
                <a:latin typeface="Calibri"/>
                <a:ea typeface="Calibri" panose="020F0502020204030204" pitchFamily="34" charset="0"/>
                <a:cs typeface="Calibri"/>
              </a:rPr>
              <a:t>Lagisetty</a:t>
            </a:r>
            <a:r>
              <a:rPr lang="en-US" sz="1100">
                <a:effectLst/>
                <a:latin typeface="Calibri"/>
                <a:ea typeface="Calibri" panose="020F0502020204030204" pitchFamily="34" charset="0"/>
                <a:cs typeface="Calibri"/>
              </a:rPr>
              <a:t> PA, Ross R, </a:t>
            </a:r>
            <a:r>
              <a:rPr lang="en-US" sz="1100" err="1">
                <a:effectLst/>
                <a:latin typeface="Calibri"/>
                <a:ea typeface="Calibri" panose="020F0502020204030204" pitchFamily="34" charset="0"/>
                <a:cs typeface="Calibri"/>
              </a:rPr>
              <a:t>Bohnert</a:t>
            </a:r>
            <a:r>
              <a:rPr lang="en-US" sz="1100">
                <a:effectLst/>
                <a:latin typeface="Calibri"/>
                <a:ea typeface="Calibri" panose="020F0502020204030204" pitchFamily="34" charset="0"/>
                <a:cs typeface="Calibri"/>
              </a:rPr>
              <a:t> A, Clay M, Maust DT. Buprenorphine Treatment Divide by Race/Ethnicity and Payment. JAMA Psychiatry. 2019;76(9):979–981. doi:10.1001/jamapsychiatry.2019.0876</a:t>
            </a:r>
          </a:p>
          <a:p>
            <a:pPr marL="347345" marR="0" lvl="0" indent="-347345" fontAlgn="base">
              <a:lnSpc>
                <a:spcPct val="100000"/>
              </a:lnSpc>
              <a:spcBef>
                <a:spcPts val="600"/>
              </a:spcBef>
              <a:spcAft>
                <a:spcPts val="0"/>
              </a:spcAft>
              <a:buFont typeface="+mj-lt"/>
              <a:buAutoNum type="arabicPeriod" startAt="11"/>
            </a:pPr>
            <a:r>
              <a:rPr lang="en-US" sz="1100">
                <a:effectLst/>
                <a:latin typeface="Calibri"/>
                <a:ea typeface="Calibri" panose="020F0502020204030204" pitchFamily="34" charset="0"/>
                <a:cs typeface="Calibri"/>
              </a:rPr>
              <a:t>Mark TL, Dowd WN, Council CL. Tracking the Quality of Addiction Treatment Over Time and Across States: Using the Federal Government’s “Signs” of Higher Quality [Internet]. Research Triangle Park (NC): RTI Press; 2020 Jul. Available from: https://www.ncbi.nlm.nih.gov/books/NBK559647/ </a:t>
            </a:r>
            <a:r>
              <a:rPr lang="en-US" sz="1100" err="1">
                <a:effectLst/>
                <a:latin typeface="Calibri"/>
                <a:ea typeface="Calibri" panose="020F0502020204030204" pitchFamily="34" charset="0"/>
                <a:cs typeface="Calibri"/>
              </a:rPr>
              <a:t>doi</a:t>
            </a:r>
            <a:r>
              <a:rPr lang="en-US" sz="1100">
                <a:effectLst/>
                <a:latin typeface="Calibri"/>
                <a:ea typeface="Calibri" panose="020F0502020204030204" pitchFamily="34" charset="0"/>
                <a:cs typeface="Calibri"/>
              </a:rPr>
              <a:t>: 10.3768/rtipress.2020.rr.0040.2007 </a:t>
            </a:r>
          </a:p>
          <a:p>
            <a:pPr marL="347345" marR="0" lvl="0" indent="-347345">
              <a:lnSpc>
                <a:spcPct val="100000"/>
              </a:lnSpc>
              <a:spcBef>
                <a:spcPts val="600"/>
              </a:spcBef>
              <a:spcAft>
                <a:spcPts val="0"/>
              </a:spcAft>
              <a:buFont typeface="+mj-lt"/>
              <a:buAutoNum type="arabicPeriod" startAt="11"/>
            </a:pPr>
            <a:r>
              <a:rPr lang="en-US" sz="1100">
                <a:effectLst/>
                <a:latin typeface="Calibri"/>
                <a:ea typeface="Calibri" panose="020F0502020204030204" pitchFamily="34" charset="0"/>
                <a:cs typeface="Calibri"/>
              </a:rPr>
              <a:t>Patrick SW, Richards MR, Dupont WD, et al. Association of pregnancy and insurance status with treatment access for opioid use disorder. </a:t>
            </a:r>
            <a:r>
              <a:rPr lang="en-US" sz="1100" i="1">
                <a:effectLst/>
                <a:latin typeface="Calibri"/>
                <a:ea typeface="Calibri" panose="020F0502020204030204" pitchFamily="34" charset="0"/>
                <a:cs typeface="Calibri"/>
              </a:rPr>
              <a:t>JAMA </a:t>
            </a:r>
            <a:r>
              <a:rPr lang="en-US" sz="1100" i="1" err="1">
                <a:effectLst/>
                <a:latin typeface="Calibri"/>
                <a:ea typeface="Calibri" panose="020F0502020204030204" pitchFamily="34" charset="0"/>
                <a:cs typeface="Calibri"/>
              </a:rPr>
              <a:t>Netw</a:t>
            </a:r>
            <a:r>
              <a:rPr lang="en-US" sz="1100" i="1">
                <a:effectLst/>
                <a:latin typeface="Calibri"/>
                <a:ea typeface="Calibri" panose="020F0502020204030204" pitchFamily="34" charset="0"/>
                <a:cs typeface="Calibri"/>
              </a:rPr>
              <a:t> Open</a:t>
            </a:r>
            <a:r>
              <a:rPr lang="en-US" sz="1100">
                <a:effectLst/>
                <a:latin typeface="Calibri"/>
                <a:ea typeface="Calibri" panose="020F0502020204030204" pitchFamily="34" charset="0"/>
                <a:cs typeface="Calibri"/>
              </a:rPr>
              <a:t>. 2020;3(8):e2013456. doi:10.1001/jamanetworkopen.2020.13456 </a:t>
            </a:r>
          </a:p>
          <a:p>
            <a:pPr marL="347345" marR="0" lvl="0" indent="-347345">
              <a:lnSpc>
                <a:spcPct val="100000"/>
              </a:lnSpc>
              <a:spcBef>
                <a:spcPts val="600"/>
              </a:spcBef>
              <a:spcAft>
                <a:spcPts val="0"/>
              </a:spcAft>
              <a:buFont typeface="+mj-lt"/>
              <a:buAutoNum type="arabicPeriod" startAt="11"/>
            </a:pPr>
            <a:r>
              <a:rPr lang="en-US" sz="1100">
                <a:effectLst/>
                <a:latin typeface="Calibri"/>
                <a:ea typeface="Calibri" panose="020F0502020204030204" pitchFamily="34" charset="0"/>
                <a:cs typeface="Calibri"/>
              </a:rPr>
              <a:t>Demirci JR, Bogen DL, </a:t>
            </a:r>
            <a:r>
              <a:rPr lang="en-US" sz="1100" err="1">
                <a:effectLst/>
                <a:latin typeface="Calibri"/>
                <a:ea typeface="Calibri" panose="020F0502020204030204" pitchFamily="34" charset="0"/>
                <a:cs typeface="Calibri"/>
              </a:rPr>
              <a:t>Klionsky</a:t>
            </a:r>
            <a:r>
              <a:rPr lang="en-US" sz="1100">
                <a:effectLst/>
                <a:latin typeface="Calibri"/>
                <a:ea typeface="Calibri" panose="020F0502020204030204" pitchFamily="34" charset="0"/>
                <a:cs typeface="Calibri"/>
              </a:rPr>
              <a:t> Y. Breastfeeding and methadone therapy: the maternal experience. </a:t>
            </a:r>
            <a:r>
              <a:rPr lang="en-US" sz="1100" i="1" err="1">
                <a:effectLst/>
                <a:latin typeface="Calibri"/>
                <a:ea typeface="Calibri" panose="020F0502020204030204" pitchFamily="34" charset="0"/>
                <a:cs typeface="Calibri"/>
              </a:rPr>
              <a:t>Subst</a:t>
            </a:r>
            <a:r>
              <a:rPr lang="en-US" sz="1100" i="1">
                <a:effectLst/>
                <a:latin typeface="Calibri"/>
                <a:ea typeface="Calibri" panose="020F0502020204030204" pitchFamily="34" charset="0"/>
                <a:cs typeface="Calibri"/>
              </a:rPr>
              <a:t> </a:t>
            </a:r>
            <a:r>
              <a:rPr lang="en-US" sz="1100" i="1" err="1">
                <a:effectLst/>
                <a:latin typeface="Calibri"/>
                <a:ea typeface="Calibri" panose="020F0502020204030204" pitchFamily="34" charset="0"/>
                <a:cs typeface="Calibri"/>
              </a:rPr>
              <a:t>Abus</a:t>
            </a:r>
            <a:r>
              <a:rPr lang="en-US" sz="1100">
                <a:effectLst/>
                <a:latin typeface="Calibri"/>
                <a:ea typeface="Calibri" panose="020F0502020204030204" pitchFamily="34" charset="0"/>
                <a:cs typeface="Calibri"/>
              </a:rPr>
              <a:t>. 2015;36(2):203–208. doi:10.1080/08897077.2014.902417​</a:t>
            </a:r>
          </a:p>
          <a:p>
            <a:pPr marL="347345" marR="0" lvl="0" indent="-347345">
              <a:lnSpc>
                <a:spcPct val="100000"/>
              </a:lnSpc>
              <a:spcBef>
                <a:spcPts val="600"/>
              </a:spcBef>
              <a:spcAft>
                <a:spcPts val="0"/>
              </a:spcAft>
              <a:buFont typeface="+mj-lt"/>
              <a:buAutoNum type="arabicPeriod" startAt="11"/>
            </a:pPr>
            <a:r>
              <a:rPr lang="en-US" sz="1100" err="1">
                <a:effectLst/>
                <a:latin typeface="Calibri"/>
                <a:ea typeface="Calibri" panose="020F0502020204030204" pitchFamily="34" charset="0"/>
                <a:cs typeface="Calibri"/>
              </a:rPr>
              <a:t>McGlothen</a:t>
            </a:r>
            <a:r>
              <a:rPr lang="en-US" sz="1100">
                <a:effectLst/>
                <a:latin typeface="Calibri"/>
                <a:ea typeface="Calibri" panose="020F0502020204030204" pitchFamily="34" charset="0"/>
                <a:cs typeface="Calibri"/>
              </a:rPr>
              <a:t> KS, Cleveland LM, Gill SL. "I'm doing the best that I can for her": infant-feeding decisions of mothers receiving medication-assisted treatment for an opioid use disorder. </a:t>
            </a:r>
            <a:r>
              <a:rPr lang="en-US" sz="1100" i="1">
                <a:effectLst/>
                <a:latin typeface="Calibri"/>
                <a:ea typeface="Calibri" panose="020F0502020204030204" pitchFamily="34" charset="0"/>
                <a:cs typeface="Calibri"/>
              </a:rPr>
              <a:t>J Hum </a:t>
            </a:r>
            <a:r>
              <a:rPr lang="en-US" sz="1100" i="1" err="1">
                <a:effectLst/>
                <a:latin typeface="Calibri"/>
                <a:ea typeface="Calibri" panose="020F0502020204030204" pitchFamily="34" charset="0"/>
                <a:cs typeface="Calibri"/>
              </a:rPr>
              <a:t>Lact</a:t>
            </a:r>
            <a:r>
              <a:rPr lang="en-US" sz="1100" i="1">
                <a:effectLst/>
                <a:latin typeface="Calibri"/>
                <a:ea typeface="Calibri" panose="020F0502020204030204" pitchFamily="34" charset="0"/>
                <a:cs typeface="Calibri"/>
              </a:rPr>
              <a:t>.</a:t>
            </a:r>
            <a:r>
              <a:rPr lang="en-US" sz="1100">
                <a:effectLst/>
                <a:latin typeface="Calibri"/>
                <a:ea typeface="Calibri" panose="020F0502020204030204" pitchFamily="34" charset="0"/>
                <a:cs typeface="Calibri"/>
              </a:rPr>
              <a:t> 2018;34(3):535–542. doi:10.1177/0890334417745521</a:t>
            </a:r>
          </a:p>
          <a:p>
            <a:pPr marL="347345" indent="-347345">
              <a:lnSpc>
                <a:spcPct val="100000"/>
              </a:lnSpc>
              <a:spcBef>
                <a:spcPts val="600"/>
              </a:spcBef>
              <a:spcAft>
                <a:spcPts val="0"/>
              </a:spcAft>
              <a:buClr>
                <a:srgbClr val="464D7B"/>
              </a:buClr>
              <a:buAutoNum type="arabicPeriod" startAt="11"/>
            </a:pPr>
            <a:r>
              <a:rPr lang="en-US" sz="1100">
                <a:latin typeface="Calibri"/>
                <a:ea typeface="+mn-lt"/>
                <a:cs typeface="Calibri"/>
              </a:rPr>
              <a:t>18. NIDA. Your Words Matter – Language Showing Compassion and Care for Women, Infants, Families, and Communities Impacted by Substance Use Disorder. November, 17, 2023. Your Words Matter – Language Showing Compassion and Care for Women, Infants, Families, and Communities Impacted by Substance Use Disorder | National Institute on Drug Abuse (NIDA) (nih.gov) </a:t>
            </a:r>
            <a:endParaRPr lang="en-US" sz="1100">
              <a:latin typeface="Calibri"/>
              <a:ea typeface="Calibri" panose="020F0502020204030204" pitchFamily="34" charset="0"/>
              <a:cs typeface="Calibri"/>
            </a:endParaRPr>
          </a:p>
          <a:p>
            <a:pPr marL="347345" marR="0" lvl="0" indent="-347345">
              <a:lnSpc>
                <a:spcPct val="100000"/>
              </a:lnSpc>
              <a:spcBef>
                <a:spcPts val="600"/>
              </a:spcBef>
              <a:spcAft>
                <a:spcPts val="0"/>
              </a:spcAft>
              <a:buClr>
                <a:srgbClr val="464D7B"/>
              </a:buClr>
              <a:buAutoNum type="arabicPeriod" startAt="11"/>
            </a:pPr>
            <a:r>
              <a:rPr lang="en-US" sz="1100" err="1">
                <a:effectLst/>
                <a:latin typeface="Calibri"/>
                <a:ea typeface="Calibri" panose="020F0502020204030204" pitchFamily="34" charset="0"/>
                <a:cs typeface="Calibri"/>
              </a:rPr>
              <a:t>Angelotta</a:t>
            </a:r>
            <a:r>
              <a:rPr lang="en-US" sz="1100">
                <a:effectLst/>
                <a:latin typeface="Calibri"/>
                <a:ea typeface="Calibri" panose="020F0502020204030204" pitchFamily="34" charset="0"/>
                <a:cs typeface="Calibri"/>
              </a:rPr>
              <a:t> C, Weiss CJ, </a:t>
            </a:r>
            <a:r>
              <a:rPr lang="en-US" sz="1100" err="1">
                <a:effectLst/>
                <a:latin typeface="Calibri"/>
                <a:ea typeface="Calibri" panose="020F0502020204030204" pitchFamily="34" charset="0"/>
                <a:cs typeface="Calibri"/>
              </a:rPr>
              <a:t>Angelotta</a:t>
            </a:r>
            <a:r>
              <a:rPr lang="en-US" sz="1100">
                <a:effectLst/>
                <a:latin typeface="Calibri"/>
                <a:ea typeface="Calibri" panose="020F0502020204030204" pitchFamily="34" charset="0"/>
                <a:cs typeface="Calibri"/>
              </a:rPr>
              <a:t> JW, Friedman RA. A moral or medical problem? The relationship between legal penalties and treatment practices for opioid use disorders in pregnant women. </a:t>
            </a:r>
            <a:r>
              <a:rPr lang="en-US" sz="1100" i="1" err="1">
                <a:effectLst/>
                <a:latin typeface="Calibri"/>
                <a:ea typeface="Calibri" panose="020F0502020204030204" pitchFamily="34" charset="0"/>
                <a:cs typeface="Calibri"/>
              </a:rPr>
              <a:t>Womens</a:t>
            </a:r>
            <a:r>
              <a:rPr lang="en-US" sz="1100" i="1">
                <a:effectLst/>
                <a:latin typeface="Calibri"/>
                <a:ea typeface="Calibri" panose="020F0502020204030204" pitchFamily="34" charset="0"/>
                <a:cs typeface="Calibri"/>
              </a:rPr>
              <a:t> Health Issues</a:t>
            </a:r>
            <a:r>
              <a:rPr lang="en-US" sz="1100">
                <a:effectLst/>
                <a:latin typeface="Calibri"/>
                <a:ea typeface="Calibri" panose="020F0502020204030204" pitchFamily="34" charset="0"/>
                <a:cs typeface="Calibri"/>
              </a:rPr>
              <a:t>. 2016;26(6):595–601. doi:10.1016/j.whi.2016.09.002​</a:t>
            </a:r>
            <a:endParaRPr lang="en-US">
              <a:latin typeface="Calibri"/>
              <a:cs typeface="Calibri"/>
            </a:endParaRPr>
          </a:p>
          <a:p>
            <a:pPr marL="347345" marR="0" lvl="0" indent="-347345" fontAlgn="base">
              <a:lnSpc>
                <a:spcPct val="100000"/>
              </a:lnSpc>
              <a:spcBef>
                <a:spcPts val="600"/>
              </a:spcBef>
              <a:spcAft>
                <a:spcPts val="0"/>
              </a:spcAft>
              <a:buFont typeface="+mj-lt"/>
              <a:buAutoNum type="arabicPeriod" startAt="11"/>
            </a:pPr>
            <a:r>
              <a:rPr lang="en-US" sz="1100">
                <a:solidFill>
                  <a:srgbClr val="000000"/>
                </a:solidFill>
                <a:effectLst/>
                <a:latin typeface="Calibri"/>
                <a:ea typeface="Calibri" panose="020F0502020204030204" pitchFamily="34" charset="0"/>
                <a:cs typeface="Calibri"/>
              </a:rPr>
              <a:t>Faherty LJ, Kranz AM, Russell-Fritch J, Patrick SW, Cantor J, Stein BD. </a:t>
            </a:r>
            <a:r>
              <a:rPr lang="en-US" sz="1100" u="sng">
                <a:solidFill>
                  <a:srgbClr val="0563C1"/>
                </a:solidFill>
                <a:effectLst/>
                <a:latin typeface="Calibri"/>
                <a:ea typeface="Calibri" panose="020F0502020204030204" pitchFamily="34" charset="0"/>
                <a:cs typeface="Calibri"/>
                <a:hlinkClick r:id="rId5"/>
              </a:rPr>
              <a:t>Association of punitive and reporting state policies related to substance use in pregnancy with rates of neonatal abstinence syndrome</a:t>
            </a:r>
            <a:r>
              <a:rPr lang="en-US" sz="1100">
                <a:solidFill>
                  <a:srgbClr val="000000"/>
                </a:solidFill>
                <a:effectLst/>
                <a:latin typeface="Calibri"/>
                <a:ea typeface="Calibri" panose="020F0502020204030204" pitchFamily="34" charset="0"/>
                <a:cs typeface="Calibri"/>
              </a:rPr>
              <a:t>. </a:t>
            </a:r>
            <a:r>
              <a:rPr lang="en-US" sz="1100" i="1">
                <a:solidFill>
                  <a:srgbClr val="000000"/>
                </a:solidFill>
                <a:effectLst/>
                <a:latin typeface="Calibri"/>
                <a:ea typeface="Calibri" panose="020F0502020204030204" pitchFamily="34" charset="0"/>
                <a:cs typeface="Calibri"/>
              </a:rPr>
              <a:t>JAMA </a:t>
            </a:r>
            <a:r>
              <a:rPr lang="en-US" sz="1100" i="1" err="1">
                <a:solidFill>
                  <a:srgbClr val="000000"/>
                </a:solidFill>
                <a:effectLst/>
                <a:latin typeface="Calibri"/>
                <a:ea typeface="Calibri" panose="020F0502020204030204" pitchFamily="34" charset="0"/>
                <a:cs typeface="Calibri"/>
              </a:rPr>
              <a:t>Netw</a:t>
            </a:r>
            <a:r>
              <a:rPr lang="en-US" sz="1100" i="1">
                <a:solidFill>
                  <a:srgbClr val="000000"/>
                </a:solidFill>
                <a:effectLst/>
                <a:latin typeface="Calibri"/>
                <a:ea typeface="Calibri" panose="020F0502020204030204" pitchFamily="34" charset="0"/>
                <a:cs typeface="Calibri"/>
              </a:rPr>
              <a:t> Open.</a:t>
            </a:r>
            <a:r>
              <a:rPr lang="en-US" sz="1100">
                <a:solidFill>
                  <a:srgbClr val="000000"/>
                </a:solidFill>
                <a:effectLst/>
                <a:latin typeface="Calibri"/>
                <a:ea typeface="Calibri" panose="020F0502020204030204" pitchFamily="34" charset="0"/>
                <a:cs typeface="Calibri"/>
              </a:rPr>
              <a:t> 2019;2(11):e1914078. doi:10.1001/jamanetworkopen.2019.14078</a:t>
            </a:r>
            <a:r>
              <a:rPr lang="en-US" sz="1100">
                <a:effectLst/>
                <a:latin typeface="Calibri"/>
                <a:ea typeface="Calibri" panose="020F0502020204030204" pitchFamily="34" charset="0"/>
                <a:cs typeface="Calibri"/>
              </a:rPr>
              <a:t>​</a:t>
            </a:r>
          </a:p>
          <a:p>
            <a:pPr marL="347345" marR="0" lvl="0" indent="-347345" fontAlgn="base">
              <a:lnSpc>
                <a:spcPct val="100000"/>
              </a:lnSpc>
              <a:spcBef>
                <a:spcPts val="600"/>
              </a:spcBef>
              <a:spcAft>
                <a:spcPts val="0"/>
              </a:spcAft>
              <a:buFont typeface="+mj-lt"/>
              <a:buAutoNum type="arabicPeriod" startAt="11"/>
            </a:pPr>
            <a:r>
              <a:rPr lang="en-US" sz="1100" err="1">
                <a:solidFill>
                  <a:srgbClr val="000000"/>
                </a:solidFill>
                <a:effectLst/>
                <a:latin typeface="Calibri"/>
                <a:ea typeface="Calibri" panose="020F0502020204030204" pitchFamily="34" charset="0"/>
                <a:cs typeface="Calibri"/>
              </a:rPr>
              <a:t>Henkhaus</a:t>
            </a:r>
            <a:r>
              <a:rPr lang="en-US" sz="1100">
                <a:solidFill>
                  <a:srgbClr val="000000"/>
                </a:solidFill>
                <a:effectLst/>
                <a:latin typeface="Calibri"/>
                <a:ea typeface="Calibri" panose="020F0502020204030204" pitchFamily="34" charset="0"/>
                <a:cs typeface="Calibri"/>
              </a:rPr>
              <a:t> LE, Buntin MB, Henderson SC, Lai P, Patrick SW. </a:t>
            </a:r>
            <a:r>
              <a:rPr lang="en-US" sz="1100" u="sng">
                <a:solidFill>
                  <a:srgbClr val="0563C1"/>
                </a:solidFill>
                <a:effectLst/>
                <a:latin typeface="Calibri"/>
                <a:ea typeface="Calibri" panose="020F0502020204030204" pitchFamily="34" charset="0"/>
                <a:cs typeface="Calibri"/>
                <a:hlinkClick r:id="rId6"/>
              </a:rPr>
              <a:t>Disparities in receipt of medications for opioid use disorder among pregnant women</a:t>
            </a:r>
            <a:r>
              <a:rPr lang="en-US" sz="1100">
                <a:solidFill>
                  <a:srgbClr val="000000"/>
                </a:solidFill>
                <a:effectLst/>
                <a:latin typeface="Calibri"/>
                <a:ea typeface="Calibri" panose="020F0502020204030204" pitchFamily="34" charset="0"/>
                <a:cs typeface="Calibri"/>
              </a:rPr>
              <a:t>. </a:t>
            </a:r>
            <a:r>
              <a:rPr lang="en-US" sz="1100" i="1" err="1">
                <a:solidFill>
                  <a:srgbClr val="000000"/>
                </a:solidFill>
                <a:effectLst/>
                <a:latin typeface="Calibri"/>
                <a:ea typeface="Calibri" panose="020F0502020204030204" pitchFamily="34" charset="0"/>
                <a:cs typeface="Calibri"/>
              </a:rPr>
              <a:t>Subst</a:t>
            </a:r>
            <a:r>
              <a:rPr lang="en-US" sz="1100" i="1">
                <a:solidFill>
                  <a:srgbClr val="000000"/>
                </a:solidFill>
                <a:effectLst/>
                <a:latin typeface="Calibri"/>
                <a:ea typeface="Calibri" panose="020F0502020204030204" pitchFamily="34" charset="0"/>
                <a:cs typeface="Calibri"/>
              </a:rPr>
              <a:t> </a:t>
            </a:r>
            <a:r>
              <a:rPr lang="en-US" sz="1100" i="1" err="1">
                <a:solidFill>
                  <a:srgbClr val="000000"/>
                </a:solidFill>
                <a:effectLst/>
                <a:latin typeface="Calibri"/>
                <a:ea typeface="Calibri" panose="020F0502020204030204" pitchFamily="34" charset="0"/>
                <a:cs typeface="Calibri"/>
              </a:rPr>
              <a:t>Abus</a:t>
            </a:r>
            <a:r>
              <a:rPr lang="en-US" sz="1100" i="1">
                <a:solidFill>
                  <a:srgbClr val="000000"/>
                </a:solidFill>
                <a:effectLst/>
                <a:latin typeface="Calibri"/>
                <a:ea typeface="Calibri" panose="020F0502020204030204" pitchFamily="34" charset="0"/>
                <a:cs typeface="Calibri"/>
              </a:rPr>
              <a:t>.</a:t>
            </a:r>
            <a:r>
              <a:rPr lang="en-US" sz="1100">
                <a:solidFill>
                  <a:srgbClr val="000000"/>
                </a:solidFill>
                <a:effectLst/>
                <a:latin typeface="Calibri"/>
                <a:ea typeface="Calibri" panose="020F0502020204030204" pitchFamily="34" charset="0"/>
                <a:cs typeface="Calibri"/>
              </a:rPr>
              <a:t> 2021;43(1):508–513. doi:10.1080/08897077.2021.1949664</a:t>
            </a:r>
            <a:r>
              <a:rPr lang="en-US" sz="1100">
                <a:effectLst/>
                <a:latin typeface="Calibri"/>
                <a:ea typeface="Calibri" panose="020F0502020204030204" pitchFamily="34" charset="0"/>
                <a:cs typeface="Calibri"/>
              </a:rPr>
              <a:t>​</a:t>
            </a:r>
          </a:p>
        </p:txBody>
      </p:sp>
      <p:sp>
        <p:nvSpPr>
          <p:cNvPr id="4" name="Slide Number Placeholder 3">
            <a:extLst>
              <a:ext uri="{FF2B5EF4-FFF2-40B4-BE49-F238E27FC236}">
                <a16:creationId xmlns:a16="http://schemas.microsoft.com/office/drawing/2014/main" id="{01B12A11-D8E7-EE2F-F051-095D403F5E79}"/>
              </a:ext>
            </a:extLst>
          </p:cNvPr>
          <p:cNvSpPr>
            <a:spLocks noGrp="1"/>
          </p:cNvSpPr>
          <p:nvPr>
            <p:ph type="sldNum" sz="quarter" idx="12"/>
          </p:nvPr>
        </p:nvSpPr>
        <p:spPr/>
        <p:txBody>
          <a:bodyPr/>
          <a:lstStyle/>
          <a:p>
            <a:fld id="{3ED6CC7B-5059-9042-9C42-A02B59E0CD4C}" type="slidenum">
              <a:rPr lang="en-US" smtClean="0"/>
              <a:pPr/>
              <a:t>48</a:t>
            </a:fld>
            <a:endParaRPr lang="en-US"/>
          </a:p>
        </p:txBody>
      </p:sp>
    </p:spTree>
    <p:extLst>
      <p:ext uri="{BB962C8B-B14F-4D97-AF65-F5344CB8AC3E}">
        <p14:creationId xmlns:p14="http://schemas.microsoft.com/office/powerpoint/2010/main" val="10818159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30FD-A188-22A6-D6F4-CCD985322DD4}"/>
              </a:ext>
            </a:extLst>
          </p:cNvPr>
          <p:cNvSpPr>
            <a:spLocks noGrp="1"/>
          </p:cNvSpPr>
          <p:nvPr>
            <p:ph type="title"/>
          </p:nvPr>
        </p:nvSpPr>
        <p:spPr/>
        <p:txBody>
          <a:bodyPr/>
          <a:lstStyle/>
          <a:p>
            <a:r>
              <a:rPr lang="en-US"/>
              <a:t>References </a:t>
            </a:r>
          </a:p>
        </p:txBody>
      </p:sp>
      <p:sp>
        <p:nvSpPr>
          <p:cNvPr id="3" name="Content Placeholder 2">
            <a:extLst>
              <a:ext uri="{FF2B5EF4-FFF2-40B4-BE49-F238E27FC236}">
                <a16:creationId xmlns:a16="http://schemas.microsoft.com/office/drawing/2014/main" id="{68211577-E329-6FC1-DFD3-287E8E28B74A}"/>
              </a:ext>
            </a:extLst>
          </p:cNvPr>
          <p:cNvSpPr>
            <a:spLocks noGrp="1"/>
          </p:cNvSpPr>
          <p:nvPr>
            <p:ph idx="1"/>
          </p:nvPr>
        </p:nvSpPr>
        <p:spPr>
          <a:xfrm>
            <a:off x="838200" y="1380727"/>
            <a:ext cx="10503310" cy="4001095"/>
          </a:xfrm>
        </p:spPr>
        <p:txBody>
          <a:bodyPr/>
          <a:lstStyle/>
          <a:p>
            <a:pPr fontAlgn="base">
              <a:lnSpc>
                <a:spcPct val="100000"/>
              </a:lnSpc>
              <a:spcBef>
                <a:spcPts val="600"/>
              </a:spcBef>
              <a:spcAft>
                <a:spcPts val="0"/>
              </a:spcAft>
              <a:buClr>
                <a:srgbClr val="202338">
                  <a:lumMod val="75000"/>
                  <a:lumOff val="25000"/>
                </a:srgbClr>
              </a:buClr>
              <a:buFont typeface="+mj-lt"/>
              <a:buAutoNum type="arabicPeriod" startAt="22"/>
            </a:pPr>
            <a:r>
              <a:rPr lang="en-US" sz="1100">
                <a:solidFill>
                  <a:srgbClr val="202338"/>
                </a:solidFill>
                <a:latin typeface="Calibri"/>
                <a:ea typeface="Calibri"/>
                <a:cs typeface="Calibri"/>
              </a:rPr>
              <a:t>Trost SL, Beauregard J, Njie F, et al. Pregnancy-related deaths: data from maternal mortality review committees in 36 US states, 2017-2019. Centers for Disease Control and Prevention, US Department of Health and Human Services. Updated May 28, 2024. Accessed August 21, 2024. </a:t>
            </a:r>
            <a:r>
              <a:rPr lang="en-US" sz="1100">
                <a:solidFill>
                  <a:srgbClr val="202338"/>
                </a:solidFill>
                <a:latin typeface="Calibri"/>
                <a:ea typeface="Calibri"/>
                <a:cs typeface="Calibri"/>
                <a:hlinkClick r:id="rId2"/>
              </a:rPr>
              <a:t>https://www.cdc.gov/maternal-mortality/php/data-research/mmrc-2017-2019.html</a:t>
            </a:r>
            <a:endParaRPr lang="en-US">
              <a:solidFill>
                <a:srgbClr val="202338"/>
              </a:solidFill>
              <a:latin typeface="Calibri"/>
              <a:ea typeface="Calibri"/>
              <a:cs typeface="Calibri"/>
            </a:endParaRPr>
          </a:p>
          <a:p>
            <a:pPr>
              <a:lnSpc>
                <a:spcPct val="100000"/>
              </a:lnSpc>
              <a:spcBef>
                <a:spcPts val="600"/>
              </a:spcBef>
              <a:spcAft>
                <a:spcPts val="0"/>
              </a:spcAft>
              <a:buAutoNum type="arabicPeriod" startAt="22"/>
            </a:pPr>
            <a:r>
              <a:rPr lang="en-US" sz="1100">
                <a:solidFill>
                  <a:srgbClr val="000000"/>
                </a:solidFill>
                <a:latin typeface="Calibri"/>
                <a:ea typeface="Calibri"/>
                <a:cs typeface="Calibri"/>
              </a:rPr>
              <a:t>Bruzelius</a:t>
            </a:r>
            <a:r>
              <a:rPr lang="en-US" sz="1100">
                <a:solidFill>
                  <a:srgbClr val="000000"/>
                </a:solidFill>
                <a:effectLst/>
                <a:latin typeface="Calibri"/>
                <a:ea typeface="Calibri"/>
                <a:cs typeface="Calibri"/>
              </a:rPr>
              <a:t> E, Martins SS. </a:t>
            </a:r>
            <a:r>
              <a:rPr lang="en-US" sz="1100" u="sng">
                <a:solidFill>
                  <a:srgbClr val="0563C1"/>
                </a:solidFill>
                <a:effectLst/>
                <a:latin typeface="Calibri"/>
                <a:ea typeface="Calibri"/>
                <a:cs typeface="Calibri"/>
                <a:hlinkClick r:id="rId3"/>
              </a:rPr>
              <a:t>US trends in drug overdose mortality among pregnant and postpartum persons, 2017-2020</a:t>
            </a:r>
            <a:r>
              <a:rPr lang="en-US" sz="1100">
                <a:solidFill>
                  <a:srgbClr val="000000"/>
                </a:solidFill>
                <a:effectLst/>
                <a:latin typeface="Calibri"/>
                <a:ea typeface="Calibri"/>
                <a:cs typeface="Calibri"/>
              </a:rPr>
              <a:t>. </a:t>
            </a:r>
            <a:r>
              <a:rPr lang="en-US" sz="1100" i="1">
                <a:solidFill>
                  <a:srgbClr val="000000"/>
                </a:solidFill>
                <a:effectLst/>
                <a:latin typeface="Calibri"/>
                <a:ea typeface="Calibri"/>
                <a:cs typeface="Calibri"/>
              </a:rPr>
              <a:t>JAMA</a:t>
            </a:r>
            <a:r>
              <a:rPr lang="en-US" sz="1100">
                <a:solidFill>
                  <a:srgbClr val="000000"/>
                </a:solidFill>
                <a:effectLst/>
                <a:latin typeface="Calibri"/>
                <a:ea typeface="Calibri"/>
                <a:cs typeface="Calibri"/>
              </a:rPr>
              <a:t>. 2022;328(21):2159–2161. doi:10.1001/jama.2022.17045 </a:t>
            </a:r>
            <a:r>
              <a:rPr lang="en-US" sz="1100">
                <a:effectLst/>
                <a:latin typeface="Calibri"/>
                <a:ea typeface="Calibri"/>
                <a:cs typeface="Calibri"/>
              </a:rPr>
              <a:t>​</a:t>
            </a:r>
            <a:endParaRPr lang="en-US">
              <a:latin typeface="Calibri"/>
              <a:ea typeface="Calibri"/>
              <a:cs typeface="Calibri"/>
            </a:endParaRPr>
          </a:p>
          <a:p>
            <a:pPr fontAlgn="base">
              <a:lnSpc>
                <a:spcPct val="100000"/>
              </a:lnSpc>
              <a:spcBef>
                <a:spcPts val="600"/>
              </a:spcBef>
              <a:spcAft>
                <a:spcPts val="0"/>
              </a:spcAft>
              <a:buAutoNum type="arabicPeriod" startAt="22"/>
            </a:pPr>
            <a:r>
              <a:rPr lang="en-US" sz="1100">
                <a:solidFill>
                  <a:srgbClr val="000000"/>
                </a:solidFill>
                <a:latin typeface="Calibri"/>
                <a:ea typeface="Calibri"/>
                <a:cs typeface="Calibri"/>
              </a:rPr>
              <a:t>Substance</a:t>
            </a:r>
            <a:r>
              <a:rPr lang="en-US" sz="1100">
                <a:solidFill>
                  <a:srgbClr val="000000"/>
                </a:solidFill>
                <a:effectLst/>
                <a:latin typeface="Calibri"/>
                <a:ea typeface="Calibri"/>
                <a:cs typeface="Calibri"/>
              </a:rPr>
              <a:t> Abuse and Mental Health Services Administration. Clinical guidance for treating pregnant and parenting women with opioid use disorder and their infants. HHS Publication No. (SMA) 18-5054. January, 2018. Accessed August 13, 2024. </a:t>
            </a:r>
            <a:r>
              <a:rPr lang="en-US" sz="1100" u="sng">
                <a:solidFill>
                  <a:srgbClr val="0563C1"/>
                </a:solidFill>
                <a:effectLst/>
                <a:latin typeface="Calibri"/>
                <a:ea typeface="Calibri"/>
                <a:cs typeface="Calibri"/>
                <a:hlinkClick r:id="rId4"/>
              </a:rPr>
              <a:t>https://store.samhsa.gov/product/clinical-guidance-treating-pregnant-and-parenting-women-opioid-use-disorder-and-their</a:t>
            </a:r>
            <a:r>
              <a:rPr lang="en-US" sz="1100">
                <a:solidFill>
                  <a:srgbClr val="000000"/>
                </a:solidFill>
                <a:effectLst/>
                <a:latin typeface="Calibri"/>
                <a:ea typeface="Calibri"/>
                <a:cs typeface="Calibri"/>
              </a:rPr>
              <a:t> </a:t>
            </a:r>
            <a:r>
              <a:rPr lang="en-US" sz="1100">
                <a:effectLst/>
                <a:latin typeface="Calibri"/>
                <a:ea typeface="Calibri"/>
                <a:cs typeface="Calibri"/>
              </a:rPr>
              <a:t>​</a:t>
            </a:r>
          </a:p>
          <a:p>
            <a:pPr marR="0" lvl="0">
              <a:lnSpc>
                <a:spcPct val="100000"/>
              </a:lnSpc>
              <a:spcBef>
                <a:spcPts val="600"/>
              </a:spcBef>
              <a:spcAft>
                <a:spcPts val="0"/>
              </a:spcAft>
              <a:buAutoNum type="arabicPeriod" startAt="22"/>
            </a:pPr>
            <a:r>
              <a:rPr lang="en-US" sz="1100">
                <a:effectLst/>
                <a:latin typeface="Calibri"/>
                <a:ea typeface="Calibri"/>
                <a:cs typeface="Calibri"/>
              </a:rPr>
              <a:t>May PA, Chambers CD, Kalberg WO, et al. Prevalence of fetal alcohol spectrum disorders in 4 US communities. </a:t>
            </a:r>
            <a:r>
              <a:rPr lang="en-US" sz="1100" i="1">
                <a:effectLst/>
                <a:latin typeface="Calibri"/>
                <a:ea typeface="Calibri"/>
                <a:cs typeface="Calibri"/>
              </a:rPr>
              <a:t>JAMA</a:t>
            </a:r>
            <a:r>
              <a:rPr lang="en-US" sz="1100">
                <a:effectLst/>
                <a:latin typeface="Calibri"/>
                <a:ea typeface="Calibri"/>
                <a:cs typeface="Calibri"/>
              </a:rPr>
              <a:t>. 2018;6;319(5):474–482. doi:10.1001/jama.2017.21896</a:t>
            </a:r>
          </a:p>
          <a:p>
            <a:pPr marR="0" lvl="0" fontAlgn="base">
              <a:lnSpc>
                <a:spcPct val="100000"/>
              </a:lnSpc>
              <a:spcBef>
                <a:spcPts val="600"/>
              </a:spcBef>
              <a:spcAft>
                <a:spcPts val="0"/>
              </a:spcAft>
              <a:buAutoNum type="arabicPeriod" startAt="22"/>
            </a:pPr>
            <a:r>
              <a:rPr lang="en-US" sz="1100">
                <a:solidFill>
                  <a:srgbClr val="000000"/>
                </a:solidFill>
                <a:effectLst/>
                <a:latin typeface="Calibri"/>
                <a:ea typeface="Calibri"/>
                <a:cs typeface="Calibri"/>
              </a:rPr>
              <a:t>World Health Organization. </a:t>
            </a:r>
            <a:r>
              <a:rPr lang="en-US" sz="1100" i="1">
                <a:solidFill>
                  <a:srgbClr val="000000"/>
                </a:solidFill>
                <a:effectLst/>
                <a:latin typeface="Calibri"/>
                <a:ea typeface="Calibri"/>
                <a:cs typeface="Calibri"/>
              </a:rPr>
              <a:t>Guidelines for the Identification and Management of Substance Use and Substance Use Disorders in Pregnancy</a:t>
            </a:r>
            <a:r>
              <a:rPr lang="en-US" sz="1100">
                <a:solidFill>
                  <a:srgbClr val="000000"/>
                </a:solidFill>
                <a:effectLst/>
                <a:latin typeface="Calibri"/>
                <a:ea typeface="Calibri"/>
                <a:cs typeface="Calibri"/>
              </a:rPr>
              <a:t>. World Health Organization; 2014. Accessed August 13, 2024. </a:t>
            </a:r>
            <a:r>
              <a:rPr lang="en-US" sz="1100" u="sng">
                <a:solidFill>
                  <a:srgbClr val="0563C1"/>
                </a:solidFill>
                <a:effectLst/>
                <a:latin typeface="Calibri"/>
                <a:ea typeface="Calibri"/>
                <a:cs typeface="Calibri"/>
                <a:hlinkClick r:id="rId5"/>
              </a:rPr>
              <a:t>https://www.ncbi.nlm.nih.gov/books/NBK200701/</a:t>
            </a:r>
            <a:r>
              <a:rPr lang="en-US" sz="1100">
                <a:effectLst/>
                <a:latin typeface="Calibri"/>
                <a:ea typeface="Calibri"/>
                <a:cs typeface="Calibri"/>
              </a:rPr>
              <a:t>​</a:t>
            </a:r>
          </a:p>
          <a:p>
            <a:pPr marR="0" lvl="0" fontAlgn="base">
              <a:lnSpc>
                <a:spcPct val="100000"/>
              </a:lnSpc>
              <a:spcBef>
                <a:spcPts val="600"/>
              </a:spcBef>
              <a:spcAft>
                <a:spcPts val="0"/>
              </a:spcAft>
              <a:buAutoNum type="arabicPeriod" startAt="22"/>
            </a:pPr>
            <a:r>
              <a:rPr lang="en-US" sz="1100">
                <a:solidFill>
                  <a:srgbClr val="000000"/>
                </a:solidFill>
                <a:effectLst/>
                <a:latin typeface="Calibri"/>
                <a:ea typeface="Calibri"/>
                <a:cs typeface="Calibri"/>
              </a:rPr>
              <a:t>American Society of Addiction Medicine. The ASAM National Practice Guideline for the Treatment of Opioid Use Disorder: 2020 focused update. 2020. Accessed August 13, 2024. </a:t>
            </a:r>
            <a:r>
              <a:rPr lang="en-US" sz="1100" u="sng">
                <a:solidFill>
                  <a:srgbClr val="0563C1"/>
                </a:solidFill>
                <a:effectLst/>
                <a:latin typeface="Calibri"/>
                <a:ea typeface="Calibri"/>
                <a:cs typeface="Calibri"/>
                <a:hlinkClick r:id="rId6"/>
              </a:rPr>
              <a:t>npg-jam-supplement.pdf (sitefinitystorage.blob.core.windows.net)</a:t>
            </a:r>
            <a:r>
              <a:rPr lang="en-US" sz="1100">
                <a:effectLst/>
                <a:latin typeface="Calibri"/>
                <a:ea typeface="Calibri"/>
                <a:cs typeface="Calibri"/>
              </a:rPr>
              <a:t>​</a:t>
            </a:r>
          </a:p>
          <a:p>
            <a:pPr marR="0" lvl="0" fontAlgn="base">
              <a:lnSpc>
                <a:spcPct val="100000"/>
              </a:lnSpc>
              <a:spcBef>
                <a:spcPts val="600"/>
              </a:spcBef>
              <a:spcAft>
                <a:spcPts val="0"/>
              </a:spcAft>
              <a:buAutoNum type="arabicPeriod" startAt="22"/>
            </a:pPr>
            <a:r>
              <a:rPr lang="en-US" sz="1100">
                <a:effectLst/>
                <a:latin typeface="Calibri"/>
                <a:ea typeface="Calibri"/>
                <a:cs typeface="Calibri"/>
              </a:rPr>
              <a:t>NIDA. How do medications to treat opioid use disorder work? Published May 8, 2024. Accessed August 19, 2024. https://nida.nih.gov/publications/research-reports/medications-to-treat-opioid-addiction/how-do-medications-to-treat-opioid-addiction-work </a:t>
            </a:r>
          </a:p>
          <a:p>
            <a:pPr marR="0" lvl="0" fontAlgn="base">
              <a:lnSpc>
                <a:spcPct val="100000"/>
              </a:lnSpc>
              <a:spcBef>
                <a:spcPts val="600"/>
              </a:spcBef>
              <a:spcAft>
                <a:spcPts val="0"/>
              </a:spcAft>
              <a:buAutoNum type="arabicPeriod" startAt="22"/>
            </a:pPr>
            <a:r>
              <a:rPr lang="en-US" sz="1100">
                <a:solidFill>
                  <a:srgbClr val="000000"/>
                </a:solidFill>
                <a:effectLst/>
                <a:latin typeface="Calibri"/>
                <a:ea typeface="Calibri"/>
                <a:cs typeface="Calibri"/>
              </a:rPr>
              <a:t>Ramsey KS, Stancliff S, Stevens LC, et al. </a:t>
            </a:r>
            <a:r>
              <a:rPr lang="en-US" sz="1100" i="1">
                <a:solidFill>
                  <a:srgbClr val="000000"/>
                </a:solidFill>
                <a:effectLst/>
                <a:latin typeface="Calibri"/>
                <a:ea typeface="Calibri"/>
                <a:cs typeface="Calibri"/>
              </a:rPr>
              <a:t>Substance Use Disorder Treatment in Pregnant Adults</a:t>
            </a:r>
            <a:r>
              <a:rPr lang="en-US" sz="1100">
                <a:solidFill>
                  <a:srgbClr val="000000"/>
                </a:solidFill>
                <a:effectLst/>
                <a:latin typeface="Calibri"/>
                <a:ea typeface="Calibri"/>
                <a:cs typeface="Calibri"/>
              </a:rPr>
              <a:t>. Johns Hopkins University; 2021. Accessed August 13, 2024. </a:t>
            </a:r>
            <a:r>
              <a:rPr lang="en-US" sz="1100" u="sng">
                <a:solidFill>
                  <a:srgbClr val="0563C1"/>
                </a:solidFill>
                <a:effectLst/>
                <a:latin typeface="Calibri"/>
                <a:ea typeface="Calibri"/>
                <a:cs typeface="Calibri"/>
                <a:hlinkClick r:id="rId7"/>
              </a:rPr>
              <a:t>https://www.ncbi.nlm.nih.gov/books/NBK572854/</a:t>
            </a:r>
            <a:r>
              <a:rPr lang="en-US" sz="1100">
                <a:effectLst/>
                <a:latin typeface="Calibri"/>
                <a:ea typeface="Calibri"/>
                <a:cs typeface="Calibri"/>
              </a:rPr>
              <a:t>​</a:t>
            </a:r>
          </a:p>
          <a:p>
            <a:pPr marR="0" lvl="0" fontAlgn="base">
              <a:lnSpc>
                <a:spcPct val="100000"/>
              </a:lnSpc>
              <a:spcBef>
                <a:spcPts val="600"/>
              </a:spcBef>
              <a:spcAft>
                <a:spcPts val="0"/>
              </a:spcAft>
              <a:buAutoNum type="arabicPeriod" startAt="22"/>
            </a:pPr>
            <a:r>
              <a:rPr lang="en-US" sz="1100" err="1">
                <a:solidFill>
                  <a:srgbClr val="000000"/>
                </a:solidFill>
                <a:effectLst/>
                <a:latin typeface="Calibri"/>
                <a:ea typeface="Calibri"/>
                <a:cs typeface="Calibri"/>
              </a:rPr>
              <a:t>Nyblade</a:t>
            </a:r>
            <a:r>
              <a:rPr lang="en-US" sz="1100">
                <a:solidFill>
                  <a:srgbClr val="000000"/>
                </a:solidFill>
                <a:effectLst/>
                <a:latin typeface="Calibri"/>
                <a:ea typeface="Calibri"/>
                <a:cs typeface="Calibri"/>
              </a:rPr>
              <a:t> L, Stockton MA, Giger K, et al. </a:t>
            </a:r>
            <a:r>
              <a:rPr lang="en-US" sz="1100" u="sng">
                <a:solidFill>
                  <a:srgbClr val="0563C1"/>
                </a:solidFill>
                <a:effectLst/>
                <a:latin typeface="Calibri"/>
                <a:ea typeface="Calibri"/>
                <a:cs typeface="Calibri"/>
                <a:hlinkClick r:id="rId8"/>
              </a:rPr>
              <a:t>Stigma in health facilities: why it matters and how we can change it</a:t>
            </a:r>
            <a:r>
              <a:rPr lang="en-US" sz="1100">
                <a:solidFill>
                  <a:srgbClr val="000000"/>
                </a:solidFill>
                <a:effectLst/>
                <a:latin typeface="Calibri"/>
                <a:ea typeface="Calibri"/>
                <a:cs typeface="Calibri"/>
              </a:rPr>
              <a:t>. </a:t>
            </a:r>
            <a:r>
              <a:rPr lang="en-US" sz="1100" i="1">
                <a:solidFill>
                  <a:srgbClr val="000000"/>
                </a:solidFill>
                <a:effectLst/>
                <a:latin typeface="Calibri"/>
                <a:ea typeface="Calibri"/>
                <a:cs typeface="Calibri"/>
              </a:rPr>
              <a:t>BMC Med.</a:t>
            </a:r>
            <a:r>
              <a:rPr lang="en-US" sz="1100">
                <a:solidFill>
                  <a:srgbClr val="000000"/>
                </a:solidFill>
                <a:effectLst/>
                <a:latin typeface="Calibri"/>
                <a:ea typeface="Calibri"/>
                <a:cs typeface="Calibri"/>
              </a:rPr>
              <a:t> 2019;17(1):25. doi:10.1186/s12916-019-1256-2 </a:t>
            </a:r>
            <a:r>
              <a:rPr lang="en-US" sz="1100">
                <a:effectLst/>
                <a:latin typeface="Calibri"/>
                <a:ea typeface="Calibri"/>
                <a:cs typeface="Calibri"/>
              </a:rPr>
              <a:t>​</a:t>
            </a:r>
          </a:p>
          <a:p>
            <a:pPr marR="0" lvl="0" fontAlgn="base">
              <a:lnSpc>
                <a:spcPct val="100000"/>
              </a:lnSpc>
              <a:spcBef>
                <a:spcPts val="600"/>
              </a:spcBef>
              <a:spcAft>
                <a:spcPts val="0"/>
              </a:spcAft>
              <a:buAutoNum type="arabicPeriod" startAt="22"/>
            </a:pPr>
            <a:r>
              <a:rPr lang="en-US" sz="1100">
                <a:solidFill>
                  <a:srgbClr val="000000"/>
                </a:solidFill>
                <a:effectLst/>
                <a:latin typeface="Calibri"/>
                <a:ea typeface="Calibri"/>
                <a:cs typeface="Calibri"/>
              </a:rPr>
              <a:t>Emery RL, Wimmer M. </a:t>
            </a:r>
            <a:r>
              <a:rPr lang="en-US" sz="1100" i="1">
                <a:solidFill>
                  <a:srgbClr val="000000"/>
                </a:solidFill>
                <a:effectLst/>
                <a:latin typeface="Calibri"/>
                <a:ea typeface="Calibri"/>
                <a:cs typeface="Calibri"/>
              </a:rPr>
              <a:t>Motivational Interviewing</a:t>
            </a:r>
            <a:r>
              <a:rPr lang="en-US" sz="1100">
                <a:solidFill>
                  <a:srgbClr val="000000"/>
                </a:solidFill>
                <a:effectLst/>
                <a:latin typeface="Calibri"/>
                <a:ea typeface="Calibri"/>
                <a:cs typeface="Calibri"/>
              </a:rPr>
              <a:t>. </a:t>
            </a:r>
            <a:r>
              <a:rPr lang="en-US" sz="1100" err="1">
                <a:solidFill>
                  <a:srgbClr val="000000"/>
                </a:solidFill>
                <a:effectLst/>
                <a:latin typeface="Calibri"/>
                <a:ea typeface="Calibri"/>
                <a:cs typeface="Calibri"/>
              </a:rPr>
              <a:t>StatPearls</a:t>
            </a:r>
            <a:r>
              <a:rPr lang="en-US" sz="1100">
                <a:solidFill>
                  <a:srgbClr val="000000"/>
                </a:solidFill>
                <a:effectLst/>
                <a:latin typeface="Calibri"/>
                <a:ea typeface="Calibri"/>
                <a:cs typeface="Calibri"/>
              </a:rPr>
              <a:t> Publishing LLC; 2023. </a:t>
            </a:r>
            <a:r>
              <a:rPr lang="en-US" sz="1100" u="sng">
                <a:solidFill>
                  <a:srgbClr val="0563C1"/>
                </a:solidFill>
                <a:effectLst/>
                <a:latin typeface="Calibri"/>
                <a:ea typeface="Calibri"/>
                <a:cs typeface="Calibri"/>
                <a:hlinkClick r:id="rId9"/>
              </a:rPr>
              <a:t>https://www.ncbi.nlm.nih.gov/books/NBK589705/</a:t>
            </a:r>
            <a:r>
              <a:rPr lang="en-US" sz="1100">
                <a:solidFill>
                  <a:srgbClr val="000000"/>
                </a:solidFill>
                <a:effectLst/>
                <a:latin typeface="Calibri"/>
                <a:ea typeface="Calibri"/>
                <a:cs typeface="Calibri"/>
              </a:rPr>
              <a:t> </a:t>
            </a:r>
            <a:r>
              <a:rPr lang="en-US" sz="1100">
                <a:effectLst/>
                <a:latin typeface="Calibri"/>
                <a:ea typeface="Calibri"/>
                <a:cs typeface="Calibri"/>
              </a:rPr>
              <a:t>​</a:t>
            </a:r>
          </a:p>
        </p:txBody>
      </p:sp>
      <p:sp>
        <p:nvSpPr>
          <p:cNvPr id="4" name="Slide Number Placeholder 3">
            <a:extLst>
              <a:ext uri="{FF2B5EF4-FFF2-40B4-BE49-F238E27FC236}">
                <a16:creationId xmlns:a16="http://schemas.microsoft.com/office/drawing/2014/main" id="{01B12A11-D8E7-EE2F-F051-095D403F5E79}"/>
              </a:ext>
            </a:extLst>
          </p:cNvPr>
          <p:cNvSpPr>
            <a:spLocks noGrp="1"/>
          </p:cNvSpPr>
          <p:nvPr>
            <p:ph type="sldNum" sz="quarter" idx="12"/>
          </p:nvPr>
        </p:nvSpPr>
        <p:spPr/>
        <p:txBody>
          <a:bodyPr/>
          <a:lstStyle/>
          <a:p>
            <a:fld id="{3ED6CC7B-5059-9042-9C42-A02B59E0CD4C}" type="slidenum">
              <a:rPr lang="en-US" smtClean="0"/>
              <a:pPr/>
              <a:t>49</a:t>
            </a:fld>
            <a:endParaRPr lang="en-US"/>
          </a:p>
        </p:txBody>
      </p:sp>
    </p:spTree>
    <p:extLst>
      <p:ext uri="{BB962C8B-B14F-4D97-AF65-F5344CB8AC3E}">
        <p14:creationId xmlns:p14="http://schemas.microsoft.com/office/powerpoint/2010/main" val="32815233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BEB6A3-7A14-1CE3-C84A-6EA8CF9A3019}"/>
              </a:ext>
            </a:extLst>
          </p:cNvPr>
          <p:cNvSpPr>
            <a:spLocks noGrp="1"/>
          </p:cNvSpPr>
          <p:nvPr>
            <p:ph type="ctrTitle"/>
          </p:nvPr>
        </p:nvSpPr>
        <p:spPr/>
        <p:txBody>
          <a:bodyPr anchor="b">
            <a:normAutofit fontScale="90000"/>
          </a:bodyPr>
          <a:lstStyle/>
          <a:p>
            <a:r>
              <a:rPr lang="en-US" sz="4000">
                <a:solidFill>
                  <a:srgbClr val="FFFFFF"/>
                </a:solidFill>
              </a:rPr>
              <a:t>Introducing Ana R.</a:t>
            </a:r>
          </a:p>
        </p:txBody>
      </p:sp>
      <p:sp>
        <p:nvSpPr>
          <p:cNvPr id="13" name="Content Placeholder 12">
            <a:extLst>
              <a:ext uri="{FF2B5EF4-FFF2-40B4-BE49-F238E27FC236}">
                <a16:creationId xmlns:a16="http://schemas.microsoft.com/office/drawing/2014/main" id="{A5B3BD3A-2246-CA1C-9088-FC1F0E267863}"/>
              </a:ext>
            </a:extLst>
          </p:cNvPr>
          <p:cNvSpPr>
            <a:spLocks noGrp="1"/>
          </p:cNvSpPr>
          <p:nvPr>
            <p:ph idx="4294967295"/>
          </p:nvPr>
        </p:nvSpPr>
        <p:spPr>
          <a:xfrm>
            <a:off x="5410201" y="649288"/>
            <a:ext cx="6334124" cy="5546725"/>
          </a:xfrm>
        </p:spPr>
        <p:txBody>
          <a:bodyPr anchor="ctr">
            <a:normAutofit lnSpcReduction="10000"/>
          </a:bodyPr>
          <a:lstStyle/>
          <a:p>
            <a:pPr marL="0" indent="0">
              <a:spcAft>
                <a:spcPts val="600"/>
              </a:spcAft>
              <a:buNone/>
            </a:pPr>
            <a:r>
              <a:rPr lang="en-US" sz="2000" dirty="0"/>
              <a:t>Ana: 26 </a:t>
            </a:r>
            <a:r>
              <a:rPr lang="en-US" sz="2000" dirty="0" err="1"/>
              <a:t>y.o</a:t>
            </a:r>
            <a:r>
              <a:rPr lang="en-US" sz="2000" dirty="0"/>
              <a:t>. first pregnancy, with an estimated gestational age of 24 weeks, based on sure last menstrual period, who presents for an initial prenatal visit</a:t>
            </a:r>
          </a:p>
          <a:p>
            <a:pPr marL="0" indent="0">
              <a:spcAft>
                <a:spcPts val="600"/>
              </a:spcAft>
              <a:buNone/>
            </a:pPr>
            <a:r>
              <a:rPr lang="en-US" sz="2000" dirty="0"/>
              <a:t>Past Medical History: Opioid use disorder (OUD) x 6 years, motor vehicle collision 7 years ago</a:t>
            </a:r>
            <a:endParaRPr lang="en-US" sz="2000" dirty="0">
              <a:cs typeface="Calibri"/>
            </a:endParaRPr>
          </a:p>
          <a:p>
            <a:pPr marL="0" indent="0">
              <a:spcAft>
                <a:spcPts val="600"/>
              </a:spcAft>
              <a:buNone/>
            </a:pPr>
            <a:r>
              <a:rPr lang="en-US" sz="2000" dirty="0"/>
              <a:t>Substance Use History: Initially misused prescription opioid analgesics prescribed after motor vehicle collision; began using heroin by insufflation when she could no longer get prescription opioids </a:t>
            </a:r>
            <a:endParaRPr lang="en-US" sz="2000" dirty="0">
              <a:cs typeface="Calibri"/>
            </a:endParaRPr>
          </a:p>
          <a:p>
            <a:pPr marL="0" indent="0">
              <a:spcAft>
                <a:spcPts val="600"/>
              </a:spcAft>
              <a:buNone/>
            </a:pPr>
            <a:r>
              <a:rPr lang="en-US" sz="2000" i="1" dirty="0"/>
              <a:t>There is no history of formal substance use disorder treatment, though she made multiple attempts to stop on her own, including during this pregnancy</a:t>
            </a:r>
            <a:endParaRPr lang="en-US" sz="2000" i="1" dirty="0">
              <a:cs typeface="Calibri"/>
            </a:endParaRPr>
          </a:p>
          <a:p>
            <a:pPr marL="0" indent="0">
              <a:spcAft>
                <a:spcPts val="600"/>
              </a:spcAft>
              <a:buNone/>
            </a:pPr>
            <a:r>
              <a:rPr lang="en-US" sz="2000" dirty="0"/>
              <a:t>Medications: Prenatal vitamin</a:t>
            </a:r>
            <a:endParaRPr lang="en-US" sz="2000" dirty="0">
              <a:cs typeface="Calibri"/>
            </a:endParaRPr>
          </a:p>
          <a:p>
            <a:pPr marL="0" indent="0">
              <a:spcAft>
                <a:spcPts val="600"/>
              </a:spcAft>
              <a:buNone/>
            </a:pPr>
            <a:r>
              <a:rPr lang="en-US" sz="2000" dirty="0"/>
              <a:t>Social History: Single, associate arts degree in hospitality, speaks Spanish and English</a:t>
            </a:r>
            <a:endParaRPr lang="en-US" sz="2000" dirty="0">
              <a:cs typeface="Calibri"/>
            </a:endParaRPr>
          </a:p>
          <a:p>
            <a:pPr marL="0" indent="0">
              <a:spcAft>
                <a:spcPts val="600"/>
              </a:spcAft>
              <a:buNone/>
            </a:pPr>
            <a:r>
              <a:rPr lang="en-US" sz="2000" i="1" dirty="0"/>
              <a:t>Ana is weeping when you enter the room </a:t>
            </a:r>
            <a:endParaRPr lang="en-US" sz="2000" i="1" dirty="0">
              <a:cs typeface="Calibri"/>
            </a:endParaRPr>
          </a:p>
        </p:txBody>
      </p:sp>
      <p:sp>
        <p:nvSpPr>
          <p:cNvPr id="12" name="Slide Number Placeholder 11">
            <a:extLst>
              <a:ext uri="{FF2B5EF4-FFF2-40B4-BE49-F238E27FC236}">
                <a16:creationId xmlns:a16="http://schemas.microsoft.com/office/drawing/2014/main" id="{1CDB1C4E-61EE-E2D7-2F3C-1640B617529B}"/>
              </a:ext>
            </a:extLst>
          </p:cNvPr>
          <p:cNvSpPr>
            <a:spLocks noGrp="1"/>
          </p:cNvSpPr>
          <p:nvPr>
            <p:ph type="sldNum" sz="quarter" idx="12"/>
          </p:nvPr>
        </p:nvSpPr>
        <p:spPr>
          <a:xfrm>
            <a:off x="11744325" y="6456363"/>
            <a:ext cx="447675" cy="365125"/>
          </a:xfrm>
        </p:spPr>
        <p:txBody>
          <a:bodyPr>
            <a:normAutofit/>
          </a:bodyPr>
          <a:lstStyle/>
          <a:p>
            <a:pPr>
              <a:spcAft>
                <a:spcPts val="600"/>
              </a:spcAft>
            </a:pPr>
            <a:fld id="{3ED6CC7B-5059-9042-9C42-A02B59E0CD4C}" type="slidenum">
              <a:rPr lang="en-US" sz="1100">
                <a:solidFill>
                  <a:schemeClr val="tx1">
                    <a:lumMod val="50000"/>
                    <a:lumOff val="50000"/>
                  </a:schemeClr>
                </a:solidFill>
              </a:rPr>
              <a:pPr>
                <a:spcAft>
                  <a:spcPts val="600"/>
                </a:spcAft>
              </a:pPr>
              <a:t>5</a:t>
            </a:fld>
            <a:endParaRPr lang="en-US" sz="1100">
              <a:solidFill>
                <a:schemeClr val="tx1">
                  <a:lumMod val="50000"/>
                  <a:lumOff val="50000"/>
                </a:schemeClr>
              </a:solidFill>
            </a:endParaRPr>
          </a:p>
        </p:txBody>
      </p:sp>
    </p:spTree>
    <p:extLst>
      <p:ext uri="{BB962C8B-B14F-4D97-AF65-F5344CB8AC3E}">
        <p14:creationId xmlns:p14="http://schemas.microsoft.com/office/powerpoint/2010/main" val="21210469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B30FD-A188-22A6-D6F4-CCD985322DD4}"/>
              </a:ext>
            </a:extLst>
          </p:cNvPr>
          <p:cNvSpPr>
            <a:spLocks noGrp="1"/>
          </p:cNvSpPr>
          <p:nvPr>
            <p:ph type="title"/>
          </p:nvPr>
        </p:nvSpPr>
        <p:spPr/>
        <p:txBody>
          <a:bodyPr/>
          <a:lstStyle/>
          <a:p>
            <a:r>
              <a:rPr lang="en-US"/>
              <a:t>References </a:t>
            </a:r>
          </a:p>
        </p:txBody>
      </p:sp>
      <p:sp>
        <p:nvSpPr>
          <p:cNvPr id="3" name="Content Placeholder 2">
            <a:extLst>
              <a:ext uri="{FF2B5EF4-FFF2-40B4-BE49-F238E27FC236}">
                <a16:creationId xmlns:a16="http://schemas.microsoft.com/office/drawing/2014/main" id="{68211577-E329-6FC1-DFD3-287E8E28B74A}"/>
              </a:ext>
            </a:extLst>
          </p:cNvPr>
          <p:cNvSpPr>
            <a:spLocks noGrp="1"/>
          </p:cNvSpPr>
          <p:nvPr>
            <p:ph idx="1"/>
          </p:nvPr>
        </p:nvSpPr>
        <p:spPr>
          <a:xfrm>
            <a:off x="838200" y="1380727"/>
            <a:ext cx="10515600" cy="4755148"/>
          </a:xfrm>
        </p:spPr>
        <p:txBody>
          <a:bodyPr/>
          <a:lstStyle/>
          <a:p>
            <a:pPr marL="342900" marR="0" lvl="0" indent="-342900" fontAlgn="base">
              <a:lnSpc>
                <a:spcPct val="100000"/>
              </a:lnSpc>
              <a:spcBef>
                <a:spcPts val="600"/>
              </a:spcBef>
              <a:spcAft>
                <a:spcPts val="0"/>
              </a:spcAft>
              <a:buFont typeface="+mj-lt"/>
              <a:buAutoNum type="arabicPeriod" startAt="32"/>
            </a:pPr>
            <a:r>
              <a:rPr lang="en-US" sz="1100">
                <a:effectLst/>
                <a:latin typeface="Calibri"/>
                <a:ea typeface="Calibri" panose="020F0502020204030204" pitchFamily="34" charset="0"/>
                <a:cs typeface="Calibri"/>
              </a:rPr>
              <a:t>VanBuskirk KA, Wetherell JL. Motivational interviewing with primary care populations: a systematic review and meta-analysis. </a:t>
            </a:r>
            <a:r>
              <a:rPr lang="en-US" sz="1100" i="1">
                <a:effectLst/>
                <a:latin typeface="Calibri"/>
                <a:ea typeface="Calibri" panose="020F0502020204030204" pitchFamily="34" charset="0"/>
                <a:cs typeface="Calibri"/>
              </a:rPr>
              <a:t>J </a:t>
            </a:r>
            <a:r>
              <a:rPr lang="en-US" sz="1100" i="1" err="1">
                <a:effectLst/>
                <a:latin typeface="Calibri"/>
                <a:ea typeface="Calibri" panose="020F0502020204030204" pitchFamily="34" charset="0"/>
                <a:cs typeface="Calibri"/>
              </a:rPr>
              <a:t>Behav</a:t>
            </a:r>
            <a:r>
              <a:rPr lang="en-US" sz="1100" i="1">
                <a:effectLst/>
                <a:latin typeface="Calibri"/>
                <a:ea typeface="Calibri" panose="020F0502020204030204" pitchFamily="34" charset="0"/>
                <a:cs typeface="Calibri"/>
              </a:rPr>
              <a:t> Med</a:t>
            </a:r>
            <a:r>
              <a:rPr lang="en-US" sz="1100">
                <a:effectLst/>
                <a:latin typeface="Calibri"/>
                <a:ea typeface="Calibri" panose="020F0502020204030204" pitchFamily="34" charset="0"/>
                <a:cs typeface="Calibri"/>
              </a:rPr>
              <a:t>. 2014;37(4):768</a:t>
            </a:r>
            <a:r>
              <a:rPr lang="en-US" sz="1100">
                <a:solidFill>
                  <a:srgbClr val="000000"/>
                </a:solidFill>
                <a:effectLst/>
                <a:latin typeface="Calibri"/>
                <a:ea typeface="Calibri" panose="020F0502020204030204" pitchFamily="34" charset="0"/>
                <a:cs typeface="Calibri"/>
              </a:rPr>
              <a:t>–</a:t>
            </a:r>
            <a:r>
              <a:rPr lang="en-US" sz="1100">
                <a:effectLst/>
                <a:latin typeface="Calibri"/>
                <a:ea typeface="Calibri" panose="020F0502020204030204" pitchFamily="34" charset="0"/>
                <a:cs typeface="Calibri"/>
              </a:rPr>
              <a:t>780. doi:10.1007/s10865-013-9527-4</a:t>
            </a:r>
          </a:p>
          <a:p>
            <a:pPr marL="342900" marR="0" lvl="0" indent="-342900" fontAlgn="base">
              <a:lnSpc>
                <a:spcPct val="100000"/>
              </a:lnSpc>
              <a:spcBef>
                <a:spcPts val="600"/>
              </a:spcBef>
              <a:spcAft>
                <a:spcPts val="0"/>
              </a:spcAft>
              <a:buFont typeface="+mj-lt"/>
              <a:buAutoNum type="arabicPeriod" startAt="32"/>
            </a:pPr>
            <a:r>
              <a:rPr lang="en-US" sz="1100">
                <a:solidFill>
                  <a:srgbClr val="000000"/>
                </a:solidFill>
                <a:effectLst/>
                <a:latin typeface="Calibri"/>
                <a:ea typeface="Calibri" panose="020F0502020204030204" pitchFamily="34" charset="0"/>
                <a:cs typeface="Calibri"/>
              </a:rPr>
              <a:t>Gannon M, Short V, Becker M, et al. </a:t>
            </a:r>
            <a:r>
              <a:rPr lang="en-US" sz="1100" u="sng">
                <a:solidFill>
                  <a:srgbClr val="0563C1"/>
                </a:solidFill>
                <a:effectLst/>
                <a:latin typeface="Calibri"/>
                <a:ea typeface="Calibri" panose="020F0502020204030204" pitchFamily="34" charset="0"/>
                <a:cs typeface="Calibri"/>
                <a:hlinkClick r:id="rId2"/>
              </a:rPr>
              <a:t>Doula engagement and maternal opioid use disorder (OUD): Experiences of women in OUD recovery during the perinatal period</a:t>
            </a:r>
            <a:r>
              <a:rPr lang="en-US" sz="1100">
                <a:solidFill>
                  <a:srgbClr val="000000"/>
                </a:solidFill>
                <a:effectLst/>
                <a:latin typeface="Calibri"/>
                <a:ea typeface="Calibri" panose="020F0502020204030204" pitchFamily="34" charset="0"/>
                <a:cs typeface="Calibri"/>
              </a:rPr>
              <a:t>. </a:t>
            </a:r>
            <a:r>
              <a:rPr lang="en-US" sz="1100" i="1">
                <a:solidFill>
                  <a:srgbClr val="000000"/>
                </a:solidFill>
                <a:effectLst/>
                <a:latin typeface="Calibri"/>
                <a:ea typeface="Calibri" panose="020F0502020204030204" pitchFamily="34" charset="0"/>
                <a:cs typeface="Calibri"/>
              </a:rPr>
              <a:t>Midwifery</a:t>
            </a:r>
            <a:r>
              <a:rPr lang="en-US" sz="1100">
                <a:solidFill>
                  <a:srgbClr val="000000"/>
                </a:solidFill>
                <a:effectLst/>
                <a:latin typeface="Calibri"/>
                <a:ea typeface="Calibri" panose="020F0502020204030204" pitchFamily="34" charset="0"/>
                <a:cs typeface="Calibri"/>
              </a:rPr>
              <a:t>. 2022;106:103243. doi:10.1016/j.midw.2021.103243</a:t>
            </a:r>
            <a:r>
              <a:rPr lang="en-US" sz="1100">
                <a:effectLst/>
                <a:latin typeface="Calibri"/>
                <a:ea typeface="Calibri" panose="020F0502020204030204" pitchFamily="34" charset="0"/>
                <a:cs typeface="Calibri"/>
              </a:rPr>
              <a:t>​</a:t>
            </a:r>
          </a:p>
          <a:p>
            <a:pPr marL="342900" marR="0" lvl="0" indent="-342900" fontAlgn="base">
              <a:lnSpc>
                <a:spcPct val="100000"/>
              </a:lnSpc>
              <a:spcBef>
                <a:spcPts val="600"/>
              </a:spcBef>
              <a:spcAft>
                <a:spcPts val="0"/>
              </a:spcAft>
              <a:buFont typeface="+mj-lt"/>
              <a:buAutoNum type="arabicPeriod" startAt="32"/>
            </a:pPr>
            <a:r>
              <a:rPr lang="en-US" sz="1100">
                <a:solidFill>
                  <a:srgbClr val="000000"/>
                </a:solidFill>
                <a:effectLst/>
                <a:latin typeface="Calibri"/>
                <a:ea typeface="Calibri" panose="020F0502020204030204" pitchFamily="34" charset="0"/>
                <a:cs typeface="Calibri"/>
              </a:rPr>
              <a:t>Barlow A, </a:t>
            </a:r>
            <a:r>
              <a:rPr lang="en-US" sz="1100" err="1">
                <a:solidFill>
                  <a:srgbClr val="000000"/>
                </a:solidFill>
                <a:effectLst/>
                <a:latin typeface="Calibri"/>
                <a:ea typeface="Calibri" panose="020F0502020204030204" pitchFamily="34" charset="0"/>
                <a:cs typeface="Calibri"/>
              </a:rPr>
              <a:t>Mullany</a:t>
            </a:r>
            <a:r>
              <a:rPr lang="en-US" sz="1100">
                <a:solidFill>
                  <a:srgbClr val="000000"/>
                </a:solidFill>
                <a:effectLst/>
                <a:latin typeface="Calibri"/>
                <a:ea typeface="Calibri" panose="020F0502020204030204" pitchFamily="34" charset="0"/>
                <a:cs typeface="Calibri"/>
              </a:rPr>
              <a:t> B, </a:t>
            </a:r>
            <a:r>
              <a:rPr lang="en-US" sz="1100" err="1">
                <a:solidFill>
                  <a:srgbClr val="000000"/>
                </a:solidFill>
                <a:effectLst/>
                <a:latin typeface="Calibri"/>
                <a:ea typeface="Calibri" panose="020F0502020204030204" pitchFamily="34" charset="0"/>
                <a:cs typeface="Calibri"/>
              </a:rPr>
              <a:t>Neault</a:t>
            </a:r>
            <a:r>
              <a:rPr lang="en-US" sz="1100">
                <a:solidFill>
                  <a:srgbClr val="000000"/>
                </a:solidFill>
                <a:effectLst/>
                <a:latin typeface="Calibri"/>
                <a:ea typeface="Calibri" panose="020F0502020204030204" pitchFamily="34" charset="0"/>
                <a:cs typeface="Calibri"/>
              </a:rPr>
              <a:t> N, et al. </a:t>
            </a:r>
            <a:r>
              <a:rPr lang="en-US" sz="1100" u="sng">
                <a:solidFill>
                  <a:srgbClr val="0563C1"/>
                </a:solidFill>
                <a:effectLst/>
                <a:latin typeface="Calibri"/>
                <a:ea typeface="Calibri" panose="020F0502020204030204" pitchFamily="34" charset="0"/>
                <a:cs typeface="Calibri"/>
                <a:hlinkClick r:id="rId3"/>
              </a:rPr>
              <a:t>Effect of a paraprofessional home-visiting intervention on American Indian teen mothers’ and infants’ behavioral risks: a randomized controlled trial</a:t>
            </a:r>
            <a:r>
              <a:rPr lang="en-US" sz="1100">
                <a:solidFill>
                  <a:srgbClr val="000000"/>
                </a:solidFill>
                <a:effectLst/>
                <a:latin typeface="Calibri"/>
                <a:ea typeface="Calibri" panose="020F0502020204030204" pitchFamily="34" charset="0"/>
                <a:cs typeface="Calibri"/>
              </a:rPr>
              <a:t>. </a:t>
            </a:r>
            <a:r>
              <a:rPr lang="en-US" sz="1100" i="1">
                <a:solidFill>
                  <a:srgbClr val="000000"/>
                </a:solidFill>
                <a:effectLst/>
                <a:latin typeface="Calibri"/>
                <a:ea typeface="Calibri" panose="020F0502020204030204" pitchFamily="34" charset="0"/>
                <a:cs typeface="Calibri"/>
              </a:rPr>
              <a:t>Am J Psychiatry</a:t>
            </a:r>
            <a:r>
              <a:rPr lang="en-US" sz="1100">
                <a:solidFill>
                  <a:srgbClr val="000000"/>
                </a:solidFill>
                <a:effectLst/>
                <a:latin typeface="Calibri"/>
                <a:ea typeface="Calibri" panose="020F0502020204030204" pitchFamily="34" charset="0"/>
                <a:cs typeface="Calibri"/>
              </a:rPr>
              <a:t>. 2013;170(1):83–93. doi:10.1176/appi.ajp.2012.12010121</a:t>
            </a:r>
            <a:r>
              <a:rPr lang="en-US" sz="1100">
                <a:effectLst/>
                <a:latin typeface="Calibri"/>
                <a:ea typeface="Calibri" panose="020F0502020204030204" pitchFamily="34" charset="0"/>
                <a:cs typeface="Calibri"/>
              </a:rPr>
              <a:t>​</a:t>
            </a:r>
          </a:p>
          <a:p>
            <a:pPr marL="342900" marR="0" lvl="0" indent="-342900" fontAlgn="base">
              <a:lnSpc>
                <a:spcPct val="100000"/>
              </a:lnSpc>
              <a:spcBef>
                <a:spcPts val="600"/>
              </a:spcBef>
              <a:spcAft>
                <a:spcPts val="0"/>
              </a:spcAft>
              <a:buFont typeface="+mj-lt"/>
              <a:buAutoNum type="arabicPeriod" startAt="32"/>
            </a:pPr>
            <a:r>
              <a:rPr lang="en-US" sz="1100">
                <a:solidFill>
                  <a:srgbClr val="000000"/>
                </a:solidFill>
                <a:effectLst/>
                <a:latin typeface="Calibri"/>
                <a:ea typeface="Calibri" panose="020F0502020204030204" pitchFamily="34" charset="0"/>
                <a:cs typeface="Calibri"/>
              </a:rPr>
              <a:t>Barlow A, </a:t>
            </a:r>
            <a:r>
              <a:rPr lang="en-US" sz="1100" err="1">
                <a:solidFill>
                  <a:srgbClr val="000000"/>
                </a:solidFill>
                <a:effectLst/>
                <a:latin typeface="Calibri"/>
                <a:ea typeface="Calibri" panose="020F0502020204030204" pitchFamily="34" charset="0"/>
                <a:cs typeface="Calibri"/>
              </a:rPr>
              <a:t>Mullany</a:t>
            </a:r>
            <a:r>
              <a:rPr lang="en-US" sz="1100">
                <a:solidFill>
                  <a:srgbClr val="000000"/>
                </a:solidFill>
                <a:effectLst/>
                <a:latin typeface="Calibri"/>
                <a:ea typeface="Calibri" panose="020F0502020204030204" pitchFamily="34" charset="0"/>
                <a:cs typeface="Calibri"/>
              </a:rPr>
              <a:t> B, </a:t>
            </a:r>
            <a:r>
              <a:rPr lang="en-US" sz="1100" err="1">
                <a:solidFill>
                  <a:srgbClr val="000000"/>
                </a:solidFill>
                <a:effectLst/>
                <a:latin typeface="Calibri"/>
                <a:ea typeface="Calibri" panose="020F0502020204030204" pitchFamily="34" charset="0"/>
                <a:cs typeface="Calibri"/>
              </a:rPr>
              <a:t>Neault</a:t>
            </a:r>
            <a:r>
              <a:rPr lang="en-US" sz="1100">
                <a:solidFill>
                  <a:srgbClr val="000000"/>
                </a:solidFill>
                <a:effectLst/>
                <a:latin typeface="Calibri"/>
                <a:ea typeface="Calibri" panose="020F0502020204030204" pitchFamily="34" charset="0"/>
                <a:cs typeface="Calibri"/>
              </a:rPr>
              <a:t> N, et al. </a:t>
            </a:r>
            <a:r>
              <a:rPr lang="en-US" sz="1100" u="sng">
                <a:solidFill>
                  <a:srgbClr val="0563C1"/>
                </a:solidFill>
                <a:effectLst/>
                <a:latin typeface="Calibri"/>
                <a:ea typeface="Calibri" panose="020F0502020204030204" pitchFamily="34" charset="0"/>
                <a:cs typeface="Calibri"/>
                <a:hlinkClick r:id="rId4"/>
              </a:rPr>
              <a:t>Paraprofessional-delivered home-visiting intervention for American Indian teen mothers and children: 3-year outcomes from a randomized controlled trial</a:t>
            </a:r>
            <a:r>
              <a:rPr lang="en-US" sz="1100">
                <a:solidFill>
                  <a:srgbClr val="000000"/>
                </a:solidFill>
                <a:effectLst/>
                <a:latin typeface="Calibri"/>
                <a:ea typeface="Calibri" panose="020F0502020204030204" pitchFamily="34" charset="0"/>
                <a:cs typeface="Calibri"/>
              </a:rPr>
              <a:t>.</a:t>
            </a:r>
            <a:r>
              <a:rPr lang="en-US" sz="1100" i="1">
                <a:solidFill>
                  <a:srgbClr val="000000"/>
                </a:solidFill>
                <a:effectLst/>
                <a:latin typeface="Calibri"/>
                <a:ea typeface="Calibri" panose="020F0502020204030204" pitchFamily="34" charset="0"/>
                <a:cs typeface="Calibri"/>
              </a:rPr>
              <a:t> Am J Psychiatry.</a:t>
            </a:r>
            <a:r>
              <a:rPr lang="en-US" sz="1100">
                <a:solidFill>
                  <a:srgbClr val="000000"/>
                </a:solidFill>
                <a:effectLst/>
                <a:latin typeface="Calibri"/>
                <a:ea typeface="Calibri" panose="020F0502020204030204" pitchFamily="34" charset="0"/>
                <a:cs typeface="Calibri"/>
              </a:rPr>
              <a:t> 2015;172(2):154–162. doi:10.1176/appi.ajp.2014.14030332</a:t>
            </a:r>
            <a:r>
              <a:rPr lang="en-US" sz="1100">
                <a:effectLst/>
                <a:latin typeface="Calibri"/>
                <a:ea typeface="Calibri" panose="020F0502020204030204" pitchFamily="34" charset="0"/>
                <a:cs typeface="Calibri"/>
              </a:rPr>
              <a:t>​</a:t>
            </a:r>
          </a:p>
          <a:p>
            <a:pPr marL="342900" marR="0" lvl="0" indent="-342900" fontAlgn="base">
              <a:lnSpc>
                <a:spcPct val="100000"/>
              </a:lnSpc>
              <a:spcBef>
                <a:spcPts val="600"/>
              </a:spcBef>
              <a:spcAft>
                <a:spcPts val="0"/>
              </a:spcAft>
              <a:buFont typeface="+mj-lt"/>
              <a:buAutoNum type="arabicPeriod" startAt="32"/>
            </a:pPr>
            <a:r>
              <a:rPr lang="en-US" sz="1100" err="1">
                <a:solidFill>
                  <a:srgbClr val="000000"/>
                </a:solidFill>
                <a:effectLst/>
                <a:latin typeface="Calibri"/>
                <a:ea typeface="Calibri" panose="020F0502020204030204" pitchFamily="34" charset="0"/>
                <a:cs typeface="Calibri"/>
              </a:rPr>
              <a:t>Colledge</a:t>
            </a:r>
            <a:r>
              <a:rPr lang="en-US" sz="1100">
                <a:solidFill>
                  <a:srgbClr val="000000"/>
                </a:solidFill>
                <a:effectLst/>
                <a:latin typeface="Calibri"/>
                <a:ea typeface="Calibri" panose="020F0502020204030204" pitchFamily="34" charset="0"/>
                <a:cs typeface="Calibri"/>
              </a:rPr>
              <a:t>-Frisby S, </a:t>
            </a:r>
            <a:r>
              <a:rPr lang="en-US" sz="1100" err="1">
                <a:solidFill>
                  <a:srgbClr val="000000"/>
                </a:solidFill>
                <a:effectLst/>
                <a:latin typeface="Calibri"/>
                <a:ea typeface="Calibri" panose="020F0502020204030204" pitchFamily="34" charset="0"/>
                <a:cs typeface="Calibri"/>
              </a:rPr>
              <a:t>Rathnayake</a:t>
            </a:r>
            <a:r>
              <a:rPr lang="en-US" sz="1100">
                <a:solidFill>
                  <a:srgbClr val="000000"/>
                </a:solidFill>
                <a:effectLst/>
                <a:latin typeface="Calibri"/>
                <a:ea typeface="Calibri" panose="020F0502020204030204" pitchFamily="34" charset="0"/>
                <a:cs typeface="Calibri"/>
              </a:rPr>
              <a:t> K, Nielsen S, et al. </a:t>
            </a:r>
            <a:r>
              <a:rPr lang="en-US" sz="1100" u="sng">
                <a:solidFill>
                  <a:srgbClr val="0563C1"/>
                </a:solidFill>
                <a:effectLst/>
                <a:latin typeface="Calibri"/>
                <a:ea typeface="Calibri" panose="020F0502020204030204" pitchFamily="34" charset="0"/>
                <a:cs typeface="Calibri"/>
                <a:hlinkClick r:id="rId5"/>
              </a:rPr>
              <a:t>Injection drug use frequency before and after take-home naloxone training</a:t>
            </a:r>
            <a:r>
              <a:rPr lang="en-US" sz="1100">
                <a:solidFill>
                  <a:srgbClr val="000000"/>
                </a:solidFill>
                <a:effectLst/>
                <a:latin typeface="Calibri"/>
                <a:ea typeface="Calibri" panose="020F0502020204030204" pitchFamily="34" charset="0"/>
                <a:cs typeface="Calibri"/>
              </a:rPr>
              <a:t>. </a:t>
            </a:r>
            <a:r>
              <a:rPr lang="en-US" sz="1100" i="1">
                <a:solidFill>
                  <a:srgbClr val="000000"/>
                </a:solidFill>
                <a:effectLst/>
                <a:latin typeface="Calibri"/>
                <a:ea typeface="Calibri" panose="020F0502020204030204" pitchFamily="34" charset="0"/>
                <a:cs typeface="Calibri"/>
              </a:rPr>
              <a:t>JAMA </a:t>
            </a:r>
            <a:r>
              <a:rPr lang="en-US" sz="1100" i="1" err="1">
                <a:solidFill>
                  <a:srgbClr val="000000"/>
                </a:solidFill>
                <a:effectLst/>
                <a:latin typeface="Calibri"/>
                <a:ea typeface="Calibri" panose="020F0502020204030204" pitchFamily="34" charset="0"/>
                <a:cs typeface="Calibri"/>
              </a:rPr>
              <a:t>Netw</a:t>
            </a:r>
            <a:r>
              <a:rPr lang="en-US" sz="1100" i="1">
                <a:solidFill>
                  <a:srgbClr val="000000"/>
                </a:solidFill>
                <a:effectLst/>
                <a:latin typeface="Calibri"/>
                <a:ea typeface="Calibri" panose="020F0502020204030204" pitchFamily="34" charset="0"/>
                <a:cs typeface="Calibri"/>
              </a:rPr>
              <a:t> Open.</a:t>
            </a:r>
            <a:r>
              <a:rPr lang="en-US" sz="1100">
                <a:solidFill>
                  <a:srgbClr val="000000"/>
                </a:solidFill>
                <a:effectLst/>
                <a:latin typeface="Calibri"/>
                <a:ea typeface="Calibri" panose="020F0502020204030204" pitchFamily="34" charset="0"/>
                <a:cs typeface="Calibri"/>
              </a:rPr>
              <a:t> 2023;6(8):e2327319. doi:10.1001/jamanetworkopen.2023.27319</a:t>
            </a:r>
            <a:r>
              <a:rPr lang="en-US" sz="1100">
                <a:effectLst/>
                <a:latin typeface="Calibri"/>
                <a:ea typeface="Calibri" panose="020F0502020204030204" pitchFamily="34" charset="0"/>
                <a:cs typeface="Calibri"/>
              </a:rPr>
              <a:t>​</a:t>
            </a:r>
          </a:p>
          <a:p>
            <a:pPr marL="342900" marR="0" lvl="0" indent="-342900" fontAlgn="base">
              <a:lnSpc>
                <a:spcPct val="100000"/>
              </a:lnSpc>
              <a:spcBef>
                <a:spcPts val="600"/>
              </a:spcBef>
              <a:spcAft>
                <a:spcPts val="0"/>
              </a:spcAft>
              <a:buFont typeface="+mj-lt"/>
              <a:buAutoNum type="arabicPeriod" startAt="32"/>
            </a:pPr>
            <a:r>
              <a:rPr lang="en-US" sz="1100">
                <a:effectLst/>
                <a:latin typeface="Calibri"/>
                <a:ea typeface="Calibri" panose="020F0502020204030204" pitchFamily="34" charset="0"/>
                <a:cs typeface="Calibri"/>
              </a:rPr>
              <a:t>Sanchez DP, </a:t>
            </a:r>
            <a:r>
              <a:rPr lang="en-US" sz="1100" err="1">
                <a:effectLst/>
                <a:latin typeface="Calibri"/>
                <a:ea typeface="Calibri" panose="020F0502020204030204" pitchFamily="34" charset="0"/>
                <a:cs typeface="Calibri"/>
              </a:rPr>
              <a:t>Tookes</a:t>
            </a:r>
            <a:r>
              <a:rPr lang="en-US" sz="1100">
                <a:effectLst/>
                <a:latin typeface="Calibri"/>
                <a:ea typeface="Calibri" panose="020F0502020204030204" pitchFamily="34" charset="0"/>
                <a:cs typeface="Calibri"/>
              </a:rPr>
              <a:t> H, </a:t>
            </a:r>
            <a:r>
              <a:rPr lang="en-US" sz="1100" err="1">
                <a:effectLst/>
                <a:latin typeface="Calibri"/>
                <a:ea typeface="Calibri" panose="020F0502020204030204" pitchFamily="34" charset="0"/>
                <a:cs typeface="Calibri"/>
              </a:rPr>
              <a:t>Pastar</a:t>
            </a:r>
            <a:r>
              <a:rPr lang="en-US" sz="1100">
                <a:effectLst/>
                <a:latin typeface="Calibri"/>
                <a:ea typeface="Calibri" panose="020F0502020204030204" pitchFamily="34" charset="0"/>
                <a:cs typeface="Calibri"/>
              </a:rPr>
              <a:t> I, Lev-Tov H. Wounds and skin and soft tissue infections in people who inject drugs and the utility of syringe service programs in their management. </a:t>
            </a:r>
            <a:r>
              <a:rPr lang="en-US" sz="1100" i="1">
                <a:effectLst/>
                <a:latin typeface="Calibri"/>
                <a:ea typeface="Calibri" panose="020F0502020204030204" pitchFamily="34" charset="0"/>
                <a:cs typeface="Calibri"/>
              </a:rPr>
              <a:t>Adv Wound Care (New Rochelle).</a:t>
            </a:r>
            <a:r>
              <a:rPr lang="en-US" sz="1100">
                <a:effectLst/>
                <a:latin typeface="Calibri"/>
                <a:ea typeface="Calibri" panose="020F0502020204030204" pitchFamily="34" charset="0"/>
                <a:cs typeface="Calibri"/>
              </a:rPr>
              <a:t> 2021;10(10):571–582. doi:10.1089/wound.2020.1243</a:t>
            </a:r>
          </a:p>
          <a:p>
            <a:pPr marL="342900" marR="0" lvl="0" indent="-342900" fontAlgn="base">
              <a:lnSpc>
                <a:spcPct val="100000"/>
              </a:lnSpc>
              <a:spcBef>
                <a:spcPts val="600"/>
              </a:spcBef>
              <a:spcAft>
                <a:spcPts val="0"/>
              </a:spcAft>
              <a:buFont typeface="+mj-lt"/>
              <a:buAutoNum type="arabicPeriod" startAt="32"/>
            </a:pPr>
            <a:r>
              <a:rPr lang="en-US" sz="1100">
                <a:solidFill>
                  <a:srgbClr val="181817"/>
                </a:solidFill>
                <a:effectLst/>
                <a:latin typeface="Calibri"/>
                <a:ea typeface="Calibri" panose="020F0502020204030204" pitchFamily="34" charset="0"/>
                <a:cs typeface="Calibri"/>
              </a:rPr>
              <a:t>Bormann NL, </a:t>
            </a:r>
            <a:r>
              <a:rPr lang="en-US" sz="1100" err="1">
                <a:solidFill>
                  <a:srgbClr val="181817"/>
                </a:solidFill>
                <a:effectLst/>
                <a:latin typeface="Calibri"/>
                <a:ea typeface="Calibri" panose="020F0502020204030204" pitchFamily="34" charset="0"/>
                <a:cs typeface="Calibri"/>
              </a:rPr>
              <a:t>Miskle</a:t>
            </a:r>
            <a:r>
              <a:rPr lang="en-US" sz="1100">
                <a:solidFill>
                  <a:srgbClr val="181817"/>
                </a:solidFill>
                <a:effectLst/>
                <a:latin typeface="Calibri"/>
                <a:ea typeface="Calibri" panose="020F0502020204030204" pitchFamily="34" charset="0"/>
                <a:cs typeface="Calibri"/>
              </a:rPr>
              <a:t> B, </a:t>
            </a:r>
            <a:r>
              <a:rPr lang="en-US" sz="1100" err="1">
                <a:solidFill>
                  <a:srgbClr val="181817"/>
                </a:solidFill>
                <a:effectLst/>
                <a:latin typeface="Calibri"/>
                <a:ea typeface="Calibri" panose="020F0502020204030204" pitchFamily="34" charset="0"/>
                <a:cs typeface="Calibri"/>
              </a:rPr>
              <a:t>Holdefer</a:t>
            </a:r>
            <a:r>
              <a:rPr lang="en-US" sz="1100">
                <a:solidFill>
                  <a:srgbClr val="181817"/>
                </a:solidFill>
                <a:effectLst/>
                <a:latin typeface="Calibri"/>
                <a:ea typeface="Calibri" panose="020F0502020204030204" pitchFamily="34" charset="0"/>
                <a:cs typeface="Calibri"/>
              </a:rPr>
              <a:t> P, Arndt S, Lynch AC, Weber AN. </a:t>
            </a:r>
            <a:r>
              <a:rPr lang="en-US" sz="1100" u="sng">
                <a:solidFill>
                  <a:srgbClr val="0563C1"/>
                </a:solidFill>
                <a:effectLst/>
                <a:latin typeface="Calibri"/>
                <a:ea typeface="Calibri" panose="020F0502020204030204" pitchFamily="34" charset="0"/>
                <a:cs typeface="Calibri"/>
                <a:hlinkClick r:id="rId6"/>
              </a:rPr>
              <a:t>Evidence of telescoping in females across two decades of US treatment admissions for injection drug use: 2000-2020</a:t>
            </a:r>
            <a:r>
              <a:rPr lang="en-US" sz="1100">
                <a:solidFill>
                  <a:srgbClr val="181817"/>
                </a:solidFill>
                <a:effectLst/>
                <a:latin typeface="Calibri"/>
                <a:ea typeface="Calibri" panose="020F0502020204030204" pitchFamily="34" charset="0"/>
                <a:cs typeface="Calibri"/>
              </a:rPr>
              <a:t>.</a:t>
            </a:r>
            <a:r>
              <a:rPr lang="en-US" sz="1100" i="1">
                <a:solidFill>
                  <a:srgbClr val="181817"/>
                </a:solidFill>
                <a:effectLst/>
                <a:latin typeface="Calibri"/>
                <a:ea typeface="Calibri" panose="020F0502020204030204" pitchFamily="34" charset="0"/>
                <a:cs typeface="Calibri"/>
              </a:rPr>
              <a:t>Drug Alcohol Depend Rep</a:t>
            </a:r>
            <a:r>
              <a:rPr lang="en-US" sz="1100">
                <a:solidFill>
                  <a:srgbClr val="181817"/>
                </a:solidFill>
                <a:effectLst/>
                <a:latin typeface="Calibri"/>
                <a:ea typeface="Calibri" panose="020F0502020204030204" pitchFamily="34" charset="0"/>
                <a:cs typeface="Calibri"/>
              </a:rPr>
              <a:t>. 2023;9:100204. doi:10.1016/j.dadr.2023.100204</a:t>
            </a:r>
            <a:r>
              <a:rPr lang="en-US" sz="1100">
                <a:effectLst/>
                <a:latin typeface="Calibri"/>
                <a:ea typeface="Calibri" panose="020F0502020204030204" pitchFamily="34" charset="0"/>
                <a:cs typeface="Calibri"/>
              </a:rPr>
              <a:t>​</a:t>
            </a:r>
          </a:p>
          <a:p>
            <a:pPr marL="342900" marR="0" lvl="0" indent="-342900" fontAlgn="base">
              <a:lnSpc>
                <a:spcPct val="100000"/>
              </a:lnSpc>
              <a:spcBef>
                <a:spcPts val="600"/>
              </a:spcBef>
              <a:spcAft>
                <a:spcPts val="0"/>
              </a:spcAft>
              <a:buFont typeface="+mj-lt"/>
              <a:buAutoNum type="arabicPeriod" startAt="32"/>
            </a:pPr>
            <a:r>
              <a:rPr lang="en-US" sz="1100" err="1">
                <a:solidFill>
                  <a:srgbClr val="181817"/>
                </a:solidFill>
                <a:effectLst/>
                <a:latin typeface="Calibri"/>
                <a:ea typeface="Calibri" panose="020F0502020204030204" pitchFamily="34" charset="0"/>
                <a:cs typeface="Calibri"/>
              </a:rPr>
              <a:t>Cotaina</a:t>
            </a:r>
            <a:r>
              <a:rPr lang="en-US" sz="1100">
                <a:solidFill>
                  <a:srgbClr val="181817"/>
                </a:solidFill>
                <a:effectLst/>
                <a:latin typeface="Calibri"/>
                <a:ea typeface="Calibri" panose="020F0502020204030204" pitchFamily="34" charset="0"/>
                <a:cs typeface="Calibri"/>
              </a:rPr>
              <a:t> M, </a:t>
            </a:r>
            <a:r>
              <a:rPr lang="en-US" sz="1100" err="1">
                <a:solidFill>
                  <a:srgbClr val="181817"/>
                </a:solidFill>
                <a:effectLst/>
                <a:latin typeface="Calibri"/>
                <a:ea typeface="Calibri" panose="020F0502020204030204" pitchFamily="34" charset="0"/>
                <a:cs typeface="Calibri"/>
              </a:rPr>
              <a:t>Peraire</a:t>
            </a:r>
            <a:r>
              <a:rPr lang="en-US" sz="1100">
                <a:solidFill>
                  <a:srgbClr val="181817"/>
                </a:solidFill>
                <a:effectLst/>
                <a:latin typeface="Calibri"/>
                <a:ea typeface="Calibri" panose="020F0502020204030204" pitchFamily="34" charset="0"/>
                <a:cs typeface="Calibri"/>
              </a:rPr>
              <a:t> M, </a:t>
            </a:r>
            <a:r>
              <a:rPr lang="en-US" sz="1100" err="1">
                <a:solidFill>
                  <a:srgbClr val="181817"/>
                </a:solidFill>
                <a:effectLst/>
                <a:latin typeface="Calibri"/>
                <a:ea typeface="Calibri" panose="020F0502020204030204" pitchFamily="34" charset="0"/>
                <a:cs typeface="Calibri"/>
              </a:rPr>
              <a:t>Boscá</a:t>
            </a:r>
            <a:r>
              <a:rPr lang="en-US" sz="1100">
                <a:solidFill>
                  <a:srgbClr val="181817"/>
                </a:solidFill>
                <a:effectLst/>
                <a:latin typeface="Calibri"/>
                <a:ea typeface="Calibri" panose="020F0502020204030204" pitchFamily="34" charset="0"/>
                <a:cs typeface="Calibri"/>
              </a:rPr>
              <a:t> M, Echeverria I, Benito A, </a:t>
            </a:r>
            <a:r>
              <a:rPr lang="en-US" sz="1100" err="1">
                <a:solidFill>
                  <a:srgbClr val="181817"/>
                </a:solidFill>
                <a:effectLst/>
                <a:latin typeface="Calibri"/>
                <a:ea typeface="Calibri" panose="020F0502020204030204" pitchFamily="34" charset="0"/>
                <a:cs typeface="Calibri"/>
              </a:rPr>
              <a:t>Haro</a:t>
            </a:r>
            <a:r>
              <a:rPr lang="en-US" sz="1100">
                <a:solidFill>
                  <a:srgbClr val="181817"/>
                </a:solidFill>
                <a:effectLst/>
                <a:latin typeface="Calibri"/>
                <a:ea typeface="Calibri" panose="020F0502020204030204" pitchFamily="34" charset="0"/>
                <a:cs typeface="Calibri"/>
              </a:rPr>
              <a:t> G. </a:t>
            </a:r>
            <a:r>
              <a:rPr lang="en-US" sz="1100" u="sng">
                <a:solidFill>
                  <a:srgbClr val="0563C1"/>
                </a:solidFill>
                <a:effectLst/>
                <a:latin typeface="Calibri"/>
                <a:ea typeface="Calibri" panose="020F0502020204030204" pitchFamily="34" charset="0"/>
                <a:cs typeface="Calibri"/>
                <a:hlinkClick r:id="rId7"/>
              </a:rPr>
              <a:t>Substance use in the transgender population: a meta-analysis</a:t>
            </a:r>
            <a:r>
              <a:rPr lang="en-US" sz="1100">
                <a:solidFill>
                  <a:srgbClr val="181817"/>
                </a:solidFill>
                <a:effectLst/>
                <a:latin typeface="Calibri"/>
                <a:ea typeface="Calibri" panose="020F0502020204030204" pitchFamily="34" charset="0"/>
                <a:cs typeface="Calibri"/>
              </a:rPr>
              <a:t>. </a:t>
            </a:r>
            <a:r>
              <a:rPr lang="en-US" sz="1100" i="1">
                <a:solidFill>
                  <a:srgbClr val="181817"/>
                </a:solidFill>
                <a:effectLst/>
                <a:latin typeface="Calibri"/>
                <a:ea typeface="Calibri" panose="020F0502020204030204" pitchFamily="34" charset="0"/>
                <a:cs typeface="Calibri"/>
              </a:rPr>
              <a:t>Brain Sci. </a:t>
            </a:r>
            <a:r>
              <a:rPr lang="en-US" sz="1100">
                <a:solidFill>
                  <a:srgbClr val="181817"/>
                </a:solidFill>
                <a:effectLst/>
                <a:latin typeface="Calibri"/>
                <a:ea typeface="Calibri" panose="020F0502020204030204" pitchFamily="34" charset="0"/>
                <a:cs typeface="Calibri"/>
              </a:rPr>
              <a:t>2022;12(3):366. doi:10.3390/brainsci12030366</a:t>
            </a:r>
            <a:r>
              <a:rPr lang="en-US" sz="1100">
                <a:effectLst/>
                <a:latin typeface="Calibri"/>
                <a:ea typeface="Calibri" panose="020F0502020204030204" pitchFamily="34" charset="0"/>
                <a:cs typeface="Calibri"/>
              </a:rPr>
              <a:t>​</a:t>
            </a:r>
          </a:p>
          <a:p>
            <a:pPr marL="342900" indent="-342900">
              <a:lnSpc>
                <a:spcPct val="100000"/>
              </a:lnSpc>
              <a:spcBef>
                <a:spcPts val="600"/>
              </a:spcBef>
              <a:spcAft>
                <a:spcPts val="0"/>
              </a:spcAft>
              <a:buClr>
                <a:srgbClr val="464D7B"/>
              </a:buClr>
              <a:buAutoNum type="arabicPeriod" startAt="32"/>
            </a:pPr>
            <a:r>
              <a:rPr lang="en-US" sz="1100">
                <a:latin typeface="Calibri"/>
                <a:ea typeface="Calibri" panose="020F0502020204030204" pitchFamily="34" charset="0"/>
                <a:cs typeface="Calibri"/>
              </a:rPr>
              <a:t>Substance Abuse and Mental Health Services Administration. </a:t>
            </a:r>
            <a:r>
              <a:rPr lang="en-US" sz="1100">
                <a:latin typeface="Calibri"/>
                <a:ea typeface="Calibri" panose="020F0502020204030204" pitchFamily="34" charset="0"/>
                <a:cs typeface="Calibri"/>
                <a:hlinkClick r:id="rId8"/>
              </a:rPr>
              <a:t>Trauma-Informed Care in Behavioral Health Services. Treatment Improvement Protocol (TIP) Series 57</a:t>
            </a:r>
            <a:r>
              <a:rPr lang="en-US" sz="1100">
                <a:latin typeface="Calibri"/>
                <a:ea typeface="Calibri" panose="020F0502020204030204" pitchFamily="34" charset="0"/>
                <a:cs typeface="Calibri"/>
              </a:rPr>
              <a:t>. HHS Publication No. (SMA) 13-4801. Rockville, MD: Substance Abuse and Mental Health Services Administration, 2014.</a:t>
            </a:r>
            <a:r>
              <a:rPr lang="en-US" sz="1100">
                <a:latin typeface="Calibri"/>
                <a:ea typeface="+mn-lt"/>
                <a:cs typeface="Calibri"/>
              </a:rPr>
              <a:t> </a:t>
            </a:r>
          </a:p>
          <a:p>
            <a:pPr marL="342900" marR="0" lvl="0" indent="-342900">
              <a:lnSpc>
                <a:spcPct val="100000"/>
              </a:lnSpc>
              <a:spcBef>
                <a:spcPts val="600"/>
              </a:spcBef>
              <a:spcAft>
                <a:spcPts val="0"/>
              </a:spcAft>
              <a:buClr>
                <a:srgbClr val="464D7B"/>
              </a:buClr>
              <a:buAutoNum type="arabicPeriod" startAt="32"/>
            </a:pPr>
            <a:r>
              <a:rPr lang="en-US" sz="1100">
                <a:effectLst/>
                <a:latin typeface="Calibri"/>
                <a:ea typeface="Calibri" panose="020F0502020204030204" pitchFamily="34" charset="0"/>
                <a:cs typeface="Calibri"/>
              </a:rPr>
              <a:t>Linden IA, </a:t>
            </a:r>
            <a:r>
              <a:rPr lang="en-US" sz="1100" err="1">
                <a:effectLst/>
                <a:latin typeface="Calibri"/>
                <a:ea typeface="Calibri" panose="020F0502020204030204" pitchFamily="34" charset="0"/>
                <a:cs typeface="Calibri"/>
              </a:rPr>
              <a:t>Torchalla</a:t>
            </a:r>
            <a:r>
              <a:rPr lang="en-US" sz="1100">
                <a:effectLst/>
                <a:latin typeface="Calibri"/>
                <a:ea typeface="Calibri" panose="020F0502020204030204" pitchFamily="34" charset="0"/>
                <a:cs typeface="Calibri"/>
              </a:rPr>
              <a:t> I, Krausz M. </a:t>
            </a:r>
            <a:r>
              <a:rPr lang="en-US" sz="1100" u="sng">
                <a:solidFill>
                  <a:srgbClr val="0563C1"/>
                </a:solidFill>
                <a:effectLst/>
                <a:latin typeface="Calibri"/>
                <a:ea typeface="Calibri" panose="020F0502020204030204" pitchFamily="34" charset="0"/>
                <a:cs typeface="Calibri"/>
                <a:hlinkClick r:id="rId9"/>
              </a:rPr>
              <a:t>Addiction in maternity: prevalence of mental illness, substance use, and trauma</a:t>
            </a:r>
            <a:r>
              <a:rPr lang="en-US" sz="1100">
                <a:effectLst/>
                <a:latin typeface="Calibri"/>
                <a:ea typeface="Calibri" panose="020F0502020204030204" pitchFamily="34" charset="0"/>
                <a:cs typeface="Calibri"/>
              </a:rPr>
              <a:t>. </a:t>
            </a:r>
            <a:r>
              <a:rPr lang="en-US" sz="1100" i="1">
                <a:effectLst/>
                <a:latin typeface="Calibri"/>
                <a:ea typeface="Calibri" panose="020F0502020204030204" pitchFamily="34" charset="0"/>
                <a:cs typeface="Calibri"/>
              </a:rPr>
              <a:t>J Aggress Maltreat Trauma</a:t>
            </a:r>
            <a:r>
              <a:rPr lang="en-US" sz="1100">
                <a:effectLst/>
                <a:latin typeface="Calibri"/>
                <a:ea typeface="Calibri" panose="020F0502020204030204" pitchFamily="34" charset="0"/>
                <a:cs typeface="Calibri"/>
              </a:rPr>
              <a:t>. 2013;22(10):1070–1084. doi:10.1080/10926771.2013.845279</a:t>
            </a:r>
            <a:endParaRPr lang="en-US">
              <a:latin typeface="Calibri"/>
              <a:cs typeface="Calibri"/>
            </a:endParaRPr>
          </a:p>
          <a:p>
            <a:pPr marL="342900" marR="0" lvl="0" indent="-342900">
              <a:lnSpc>
                <a:spcPct val="100000"/>
              </a:lnSpc>
              <a:spcBef>
                <a:spcPts val="600"/>
              </a:spcBef>
              <a:spcAft>
                <a:spcPts val="0"/>
              </a:spcAft>
              <a:buFont typeface="+mj-lt"/>
              <a:buAutoNum type="arabicPeriod" startAt="32"/>
            </a:pPr>
            <a:r>
              <a:rPr lang="en-US" sz="1100">
                <a:solidFill>
                  <a:srgbClr val="333333"/>
                </a:solidFill>
                <a:effectLst/>
                <a:latin typeface="Calibri"/>
                <a:ea typeface="Calibri" panose="020F0502020204030204" pitchFamily="34" charset="0"/>
                <a:cs typeface="Calibri"/>
              </a:rPr>
              <a:t>Edelman N. </a:t>
            </a:r>
            <a:r>
              <a:rPr lang="en-US" sz="1100" u="sng">
                <a:solidFill>
                  <a:srgbClr val="0563C1"/>
                </a:solidFill>
                <a:effectLst/>
                <a:latin typeface="Calibri"/>
                <a:ea typeface="Calibri" panose="020F0502020204030204" pitchFamily="34" charset="0"/>
                <a:cs typeface="Calibri"/>
                <a:hlinkClick r:id="rId10"/>
              </a:rPr>
              <a:t>Doing trauma-informed work in a trauma-informed way: understanding difficulties and finding solutions</a:t>
            </a:r>
            <a:r>
              <a:rPr lang="en-US" sz="1100">
                <a:solidFill>
                  <a:srgbClr val="333333"/>
                </a:solidFill>
                <a:effectLst/>
                <a:latin typeface="Calibri"/>
                <a:ea typeface="Calibri" panose="020F0502020204030204" pitchFamily="34" charset="0"/>
                <a:cs typeface="Calibri"/>
              </a:rPr>
              <a:t>. </a:t>
            </a:r>
            <a:r>
              <a:rPr lang="en-US" sz="1100" i="1">
                <a:solidFill>
                  <a:srgbClr val="333333"/>
                </a:solidFill>
                <a:effectLst/>
                <a:latin typeface="Calibri"/>
                <a:ea typeface="Calibri" panose="020F0502020204030204" pitchFamily="34" charset="0"/>
                <a:cs typeface="Calibri"/>
              </a:rPr>
              <a:t>Health Serv Insights</a:t>
            </a:r>
            <a:r>
              <a:rPr lang="en-US" sz="1100">
                <a:solidFill>
                  <a:srgbClr val="333333"/>
                </a:solidFill>
                <a:effectLst/>
                <a:latin typeface="Calibri"/>
                <a:ea typeface="Calibri" panose="020F0502020204030204" pitchFamily="34" charset="0"/>
                <a:cs typeface="Calibri"/>
              </a:rPr>
              <a:t>. 2023;16:11786329231215037. doi:10.1177/11786329231215037</a:t>
            </a:r>
            <a:r>
              <a:rPr lang="en-US" sz="1100">
                <a:effectLst/>
                <a:latin typeface="Calibri"/>
                <a:ea typeface="Calibri" panose="020F0502020204030204" pitchFamily="34" charset="0"/>
                <a:cs typeface="Calibri"/>
              </a:rPr>
              <a:t>​</a:t>
            </a:r>
          </a:p>
        </p:txBody>
      </p:sp>
      <p:sp>
        <p:nvSpPr>
          <p:cNvPr id="4" name="Slide Number Placeholder 3">
            <a:extLst>
              <a:ext uri="{FF2B5EF4-FFF2-40B4-BE49-F238E27FC236}">
                <a16:creationId xmlns:a16="http://schemas.microsoft.com/office/drawing/2014/main" id="{01B12A11-D8E7-EE2F-F051-095D403F5E79}"/>
              </a:ext>
            </a:extLst>
          </p:cNvPr>
          <p:cNvSpPr>
            <a:spLocks noGrp="1"/>
          </p:cNvSpPr>
          <p:nvPr>
            <p:ph type="sldNum" sz="quarter" idx="12"/>
          </p:nvPr>
        </p:nvSpPr>
        <p:spPr/>
        <p:txBody>
          <a:bodyPr/>
          <a:lstStyle/>
          <a:p>
            <a:fld id="{3ED6CC7B-5059-9042-9C42-A02B59E0CD4C}" type="slidenum">
              <a:rPr lang="en-US" smtClean="0"/>
              <a:pPr/>
              <a:t>50</a:t>
            </a:fld>
            <a:endParaRPr lang="en-US"/>
          </a:p>
        </p:txBody>
      </p:sp>
    </p:spTree>
    <p:extLst>
      <p:ext uri="{BB962C8B-B14F-4D97-AF65-F5344CB8AC3E}">
        <p14:creationId xmlns:p14="http://schemas.microsoft.com/office/powerpoint/2010/main" val="2624899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BEB6A3-7A14-1CE3-C84A-6EA8CF9A3019}"/>
              </a:ext>
            </a:extLst>
          </p:cNvPr>
          <p:cNvSpPr>
            <a:spLocks noGrp="1"/>
          </p:cNvSpPr>
          <p:nvPr>
            <p:ph type="title"/>
          </p:nvPr>
        </p:nvSpPr>
        <p:spPr/>
        <p:txBody>
          <a:bodyPr/>
          <a:lstStyle/>
          <a:p>
            <a:r>
              <a:rPr lang="en-US"/>
              <a:t>Stigma</a:t>
            </a:r>
          </a:p>
        </p:txBody>
      </p:sp>
      <p:sp>
        <p:nvSpPr>
          <p:cNvPr id="13" name="Content Placeholder 12">
            <a:extLst>
              <a:ext uri="{FF2B5EF4-FFF2-40B4-BE49-F238E27FC236}">
                <a16:creationId xmlns:a16="http://schemas.microsoft.com/office/drawing/2014/main" id="{A5B3BD3A-2246-CA1C-9088-FC1F0E267863}"/>
              </a:ext>
            </a:extLst>
          </p:cNvPr>
          <p:cNvSpPr>
            <a:spLocks noGrp="1"/>
          </p:cNvSpPr>
          <p:nvPr>
            <p:ph idx="1"/>
          </p:nvPr>
        </p:nvSpPr>
        <p:spPr>
          <a:xfrm>
            <a:off x="838200" y="1816342"/>
            <a:ext cx="10193594" cy="3065968"/>
          </a:xfrm>
        </p:spPr>
        <p:txBody>
          <a:bodyPr/>
          <a:lstStyle/>
          <a:p>
            <a:r>
              <a:rPr lang="en-US"/>
              <a:t>Origin</a:t>
            </a:r>
            <a:r>
              <a:rPr lang="en-US" baseline="30000"/>
              <a:t>1 </a:t>
            </a:r>
            <a:endParaRPr lang="en-US" baseline="30000">
              <a:cs typeface="Arial"/>
            </a:endParaRPr>
          </a:p>
          <a:p>
            <a:pPr lvl="1">
              <a:buClr>
                <a:srgbClr val="464D7B"/>
              </a:buClr>
            </a:pPr>
            <a:r>
              <a:rPr lang="en-US" sz="2400"/>
              <a:t>From the Greek, it meant </a:t>
            </a:r>
            <a:r>
              <a:rPr lang="en-US" sz="2400" i="1"/>
              <a:t>to mark with a pointed object</a:t>
            </a:r>
            <a:endParaRPr lang="en-US" sz="2400">
              <a:cs typeface="Arial"/>
            </a:endParaRPr>
          </a:p>
          <a:p>
            <a:pPr lvl="1"/>
            <a:r>
              <a:rPr lang="en-US" sz="2400"/>
              <a:t>In the 16</a:t>
            </a:r>
            <a:r>
              <a:rPr lang="en-US" sz="2400" baseline="30000"/>
              <a:t>th</a:t>
            </a:r>
            <a:r>
              <a:rPr lang="en-US" sz="2400"/>
              <a:t> century, it meant </a:t>
            </a:r>
            <a:r>
              <a:rPr lang="en-US" sz="2400" i="1"/>
              <a:t>a brand or other permanent mark</a:t>
            </a:r>
            <a:endParaRPr lang="en-US" sz="2400">
              <a:cs typeface="Arial"/>
            </a:endParaRPr>
          </a:p>
          <a:p>
            <a:r>
              <a:rPr lang="en-US"/>
              <a:t>Stigma emerges from the dynamic, synergistic interaction of people and systems or structures, where power is unequal</a:t>
            </a:r>
            <a:r>
              <a:rPr lang="en-US" baseline="30000"/>
              <a:t>2, 3    </a:t>
            </a:r>
            <a:endParaRPr lang="en-US" baseline="30000">
              <a:cs typeface="Arial"/>
            </a:endParaRPr>
          </a:p>
          <a:p>
            <a:pPr marL="223520" indent="0">
              <a:buNone/>
            </a:pPr>
            <a:endParaRPr lang="en-US" baseline="30000">
              <a:cs typeface="Arial"/>
            </a:endParaRPr>
          </a:p>
        </p:txBody>
      </p:sp>
      <p:sp>
        <p:nvSpPr>
          <p:cNvPr id="12" name="Slide Number Placeholder 11">
            <a:extLst>
              <a:ext uri="{FF2B5EF4-FFF2-40B4-BE49-F238E27FC236}">
                <a16:creationId xmlns:a16="http://schemas.microsoft.com/office/drawing/2014/main" id="{1CDB1C4E-61EE-E2D7-2F3C-1640B617529B}"/>
              </a:ext>
            </a:extLst>
          </p:cNvPr>
          <p:cNvSpPr>
            <a:spLocks noGrp="1"/>
          </p:cNvSpPr>
          <p:nvPr>
            <p:ph type="sldNum" sz="quarter" idx="12"/>
          </p:nvPr>
        </p:nvSpPr>
        <p:spPr/>
        <p:txBody>
          <a:bodyPr/>
          <a:lstStyle/>
          <a:p>
            <a:fld id="{3ED6CC7B-5059-9042-9C42-A02B59E0CD4C}" type="slidenum">
              <a:rPr lang="en-US" smtClean="0"/>
              <a:pPr/>
              <a:t>6</a:t>
            </a:fld>
            <a:endParaRPr lang="en-US"/>
          </a:p>
        </p:txBody>
      </p:sp>
      <p:sp>
        <p:nvSpPr>
          <p:cNvPr id="3" name="TextBox 2">
            <a:extLst>
              <a:ext uri="{FF2B5EF4-FFF2-40B4-BE49-F238E27FC236}">
                <a16:creationId xmlns:a16="http://schemas.microsoft.com/office/drawing/2014/main" id="{DDDF364A-4EFA-2DFC-25B7-940976C568EF}"/>
              </a:ext>
            </a:extLst>
          </p:cNvPr>
          <p:cNvSpPr txBox="1"/>
          <p:nvPr/>
        </p:nvSpPr>
        <p:spPr>
          <a:xfrm>
            <a:off x="586358" y="6277198"/>
            <a:ext cx="1070387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lvl="1"/>
            <a:r>
              <a:rPr lang="en-US" sz="700" baseline="0">
                <a:solidFill>
                  <a:schemeClr val="bg1"/>
                </a:solidFill>
                <a:latin typeface="Calibri"/>
                <a:ea typeface="Arial"/>
                <a:cs typeface="Arial"/>
              </a:rPr>
              <a:t>1. Oxford Reference. Stigma. Oxford University Press. Accessed August 12, 2024. </a:t>
            </a:r>
            <a:r>
              <a:rPr lang="en-US" sz="700" u="sng" strike="noStrike" baseline="0">
                <a:solidFill>
                  <a:schemeClr val="bg1"/>
                </a:solidFill>
                <a:latin typeface="Calibri"/>
                <a:ea typeface="Arial"/>
                <a:cs typeface="Arial"/>
                <a:hlinkClick r:id="rId3">
                  <a:extLst>
                    <a:ext uri="{A12FA001-AC4F-418D-AE19-62706E023703}">
                      <ahyp:hlinkClr xmlns:ahyp="http://schemas.microsoft.com/office/drawing/2018/hyperlinkcolor" val="tx"/>
                    </a:ext>
                  </a:extLst>
                </a:hlinkClick>
              </a:rPr>
              <a:t>https://www.oxfordreference.com/display/10.1093/oi/authority.20111007171501221#:~:text=Originally%20%28in%20the%20late%2016th%20century%29%20a%20mark,associated%20with%20a%20particular%20circumstance%2C%20quality%2C%20or%20person</a:t>
            </a:r>
            <a:r>
              <a:rPr lang="en-US" sz="700" baseline="0">
                <a:solidFill>
                  <a:schemeClr val="bg1"/>
                </a:solidFill>
                <a:latin typeface="Calibri"/>
                <a:ea typeface="Arial"/>
                <a:cs typeface="Arial"/>
              </a:rPr>
              <a:t> ​</a:t>
            </a:r>
            <a:r>
              <a:rPr lang="en-US" sz="700">
                <a:solidFill>
                  <a:schemeClr val="bg1"/>
                </a:solidFill>
                <a:latin typeface="Calibri"/>
                <a:ea typeface="Arial"/>
                <a:cs typeface="Arial"/>
              </a:rPr>
              <a:t>​</a:t>
            </a:r>
          </a:p>
          <a:p>
            <a:pPr marL="0" lvl="1"/>
            <a:r>
              <a:rPr lang="en-US" sz="700" baseline="0">
                <a:solidFill>
                  <a:schemeClr val="bg1"/>
                </a:solidFill>
                <a:latin typeface="Calibri"/>
                <a:ea typeface="Arial"/>
                <a:cs typeface="Arial"/>
              </a:rPr>
              <a:t>2. Weber A, </a:t>
            </a:r>
            <a:r>
              <a:rPr lang="en-US" sz="700" baseline="0" err="1">
                <a:solidFill>
                  <a:schemeClr val="bg1"/>
                </a:solidFill>
                <a:latin typeface="Calibri"/>
                <a:ea typeface="Arial"/>
                <a:cs typeface="Arial"/>
              </a:rPr>
              <a:t>Miskle</a:t>
            </a:r>
            <a:r>
              <a:rPr lang="en-US" sz="700" baseline="0">
                <a:solidFill>
                  <a:schemeClr val="bg1"/>
                </a:solidFill>
                <a:latin typeface="Calibri"/>
                <a:ea typeface="Arial"/>
                <a:cs typeface="Arial"/>
              </a:rPr>
              <a:t> B, Lynch A, Arndt S, </a:t>
            </a:r>
            <a:r>
              <a:rPr lang="en-US" sz="700" baseline="0" err="1">
                <a:solidFill>
                  <a:schemeClr val="bg1"/>
                </a:solidFill>
                <a:latin typeface="Calibri"/>
                <a:ea typeface="Arial"/>
                <a:cs typeface="Arial"/>
              </a:rPr>
              <a:t>Acion</a:t>
            </a:r>
            <a:r>
              <a:rPr lang="en-US" sz="700" baseline="0">
                <a:solidFill>
                  <a:schemeClr val="bg1"/>
                </a:solidFill>
                <a:latin typeface="Calibri"/>
                <a:ea typeface="Arial"/>
                <a:cs typeface="Arial"/>
              </a:rPr>
              <a:t> L. Substance use in pregnancy: identifying stigma and improving care. </a:t>
            </a:r>
            <a:r>
              <a:rPr lang="en-US" sz="700" i="1" baseline="0" err="1">
                <a:solidFill>
                  <a:schemeClr val="bg1"/>
                </a:solidFill>
                <a:latin typeface="Calibri"/>
                <a:ea typeface="Arial"/>
                <a:cs typeface="Arial"/>
              </a:rPr>
              <a:t>Subst</a:t>
            </a:r>
            <a:r>
              <a:rPr lang="en-US" sz="700" i="1" baseline="0">
                <a:solidFill>
                  <a:schemeClr val="bg1"/>
                </a:solidFill>
                <a:latin typeface="Calibri"/>
                <a:ea typeface="Arial"/>
                <a:cs typeface="Arial"/>
              </a:rPr>
              <a:t> Abuse </a:t>
            </a:r>
            <a:r>
              <a:rPr lang="en-US" sz="700" i="1" baseline="0" err="1">
                <a:solidFill>
                  <a:schemeClr val="bg1"/>
                </a:solidFill>
                <a:latin typeface="Calibri"/>
                <a:ea typeface="Arial"/>
                <a:cs typeface="Arial"/>
              </a:rPr>
              <a:t>Rehabil</a:t>
            </a:r>
            <a:r>
              <a:rPr lang="en-US" sz="700" baseline="0">
                <a:solidFill>
                  <a:schemeClr val="bg1"/>
                </a:solidFill>
                <a:latin typeface="Calibri"/>
                <a:ea typeface="Arial"/>
                <a:cs typeface="Arial"/>
              </a:rPr>
              <a:t>. 2021;12:105–121. doi:10.2147/SAR.S319180​ </a:t>
            </a:r>
            <a:r>
              <a:rPr lang="en-US" sz="700">
                <a:solidFill>
                  <a:schemeClr val="bg1"/>
                </a:solidFill>
                <a:latin typeface="Calibri"/>
                <a:ea typeface="Arial"/>
                <a:cs typeface="Arial"/>
              </a:rPr>
              <a:t>​</a:t>
            </a:r>
          </a:p>
          <a:p>
            <a:pPr marL="0" lvl="1"/>
            <a:r>
              <a:rPr lang="en-US" sz="700">
                <a:solidFill>
                  <a:schemeClr val="bg1"/>
                </a:solidFill>
                <a:latin typeface="Calibri"/>
                <a:ea typeface="Arial"/>
                <a:cs typeface="Arial"/>
              </a:rPr>
              <a:t>3. </a:t>
            </a:r>
            <a:r>
              <a:rPr lang="en-US" sz="700" baseline="0">
                <a:solidFill>
                  <a:schemeClr val="bg1"/>
                </a:solidFill>
                <a:latin typeface="Calibri"/>
                <a:ea typeface="Arial"/>
                <a:cs typeface="Arial"/>
              </a:rPr>
              <a:t>Stangl AL, Earnshaw VA, </a:t>
            </a:r>
            <a:r>
              <a:rPr lang="en-US" sz="700" baseline="0" err="1">
                <a:solidFill>
                  <a:schemeClr val="bg1"/>
                </a:solidFill>
                <a:latin typeface="Calibri"/>
                <a:ea typeface="Arial"/>
                <a:cs typeface="Arial"/>
              </a:rPr>
              <a:t>Logie</a:t>
            </a:r>
            <a:r>
              <a:rPr lang="en-US" sz="700" baseline="0">
                <a:solidFill>
                  <a:schemeClr val="bg1"/>
                </a:solidFill>
                <a:latin typeface="Calibri"/>
                <a:ea typeface="Arial"/>
                <a:cs typeface="Arial"/>
              </a:rPr>
              <a:t> CH, et al. The Health Stigma and Discrimination Framework: a global, crosscutting framework to inform research, intervention development, and policy on health-related stigmas. </a:t>
            </a:r>
            <a:r>
              <a:rPr lang="en-US" sz="700" i="1" baseline="0">
                <a:solidFill>
                  <a:schemeClr val="bg1"/>
                </a:solidFill>
                <a:latin typeface="Calibri"/>
                <a:ea typeface="Arial"/>
                <a:cs typeface="Arial"/>
              </a:rPr>
              <a:t>BMC Med</a:t>
            </a:r>
            <a:r>
              <a:rPr lang="en-US" sz="700" baseline="0">
                <a:solidFill>
                  <a:schemeClr val="bg1"/>
                </a:solidFill>
                <a:latin typeface="Calibri"/>
                <a:ea typeface="Arial"/>
                <a:cs typeface="Arial"/>
              </a:rPr>
              <a:t>. 2017;17(1):31. doi:10.1186/s12916-019-1271-3​</a:t>
            </a:r>
            <a:endParaRPr lang="en-US" sz="700">
              <a:solidFill>
                <a:schemeClr val="bg1"/>
              </a:solidFill>
              <a:cs typeface="Arial"/>
            </a:endParaRPr>
          </a:p>
        </p:txBody>
      </p:sp>
    </p:spTree>
    <p:extLst>
      <p:ext uri="{BB962C8B-B14F-4D97-AF65-F5344CB8AC3E}">
        <p14:creationId xmlns:p14="http://schemas.microsoft.com/office/powerpoint/2010/main" val="28838438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a:extLst>
              <a:ext uri="{FF2B5EF4-FFF2-40B4-BE49-F238E27FC236}">
                <a16:creationId xmlns:a16="http://schemas.microsoft.com/office/drawing/2014/main" id="{1CDB1C4E-61EE-E2D7-2F3C-1640B617529B}"/>
              </a:ext>
            </a:extLst>
          </p:cNvPr>
          <p:cNvSpPr>
            <a:spLocks noGrp="1"/>
          </p:cNvSpPr>
          <p:nvPr>
            <p:ph type="sldNum" sz="quarter" idx="16"/>
          </p:nvPr>
        </p:nvSpPr>
        <p:spPr>
          <a:xfrm>
            <a:off x="8610600" y="6356350"/>
            <a:ext cx="2743200" cy="365125"/>
          </a:xfrm>
        </p:spPr>
        <p:txBody>
          <a:bodyPr/>
          <a:lstStyle/>
          <a:p>
            <a:fld id="{3ED6CC7B-5059-9042-9C42-A02B59E0CD4C}" type="slidenum">
              <a:rPr lang="en-US" smtClean="0"/>
              <a:pPr/>
              <a:t>7</a:t>
            </a:fld>
            <a:endParaRPr lang="en-US"/>
          </a:p>
        </p:txBody>
      </p:sp>
      <p:sp>
        <p:nvSpPr>
          <p:cNvPr id="3" name="Content Placeholder 2">
            <a:extLst>
              <a:ext uri="{FF2B5EF4-FFF2-40B4-BE49-F238E27FC236}">
                <a16:creationId xmlns:a16="http://schemas.microsoft.com/office/drawing/2014/main" id="{9ECA861C-4DB5-2483-78CF-CC08977655E4}"/>
              </a:ext>
            </a:extLst>
          </p:cNvPr>
          <p:cNvSpPr>
            <a:spLocks noGrp="1"/>
          </p:cNvSpPr>
          <p:nvPr>
            <p:ph idx="1"/>
          </p:nvPr>
        </p:nvSpPr>
        <p:spPr>
          <a:xfrm>
            <a:off x="447680" y="297413"/>
            <a:ext cx="11296639" cy="404663"/>
          </a:xfrm>
        </p:spPr>
        <p:txBody>
          <a:bodyPr/>
          <a:lstStyle/>
          <a:p>
            <a:pPr algn="ctr">
              <a:lnSpc>
                <a:spcPct val="110000"/>
              </a:lnSpc>
            </a:pPr>
            <a:r>
              <a:rPr lang="en-US" sz="2000"/>
              <a:t>Health Stigma and Discrimination Framework </a:t>
            </a:r>
            <a:r>
              <a:rPr lang="en-US" sz="2000" baseline="30000"/>
              <a:t>2</a:t>
            </a:r>
            <a:endParaRPr lang="en-US" sz="2000" baseline="30000">
              <a:cs typeface="Arial"/>
            </a:endParaRPr>
          </a:p>
        </p:txBody>
      </p:sp>
      <p:sp>
        <p:nvSpPr>
          <p:cNvPr id="2" name="TextBox 1">
            <a:extLst>
              <a:ext uri="{FF2B5EF4-FFF2-40B4-BE49-F238E27FC236}">
                <a16:creationId xmlns:a16="http://schemas.microsoft.com/office/drawing/2014/main" id="{6F1CD0C3-E097-6A3C-1BE7-51295F914969}"/>
              </a:ext>
            </a:extLst>
          </p:cNvPr>
          <p:cNvSpPr txBox="1"/>
          <p:nvPr/>
        </p:nvSpPr>
        <p:spPr>
          <a:xfrm>
            <a:off x="362374" y="6237422"/>
            <a:ext cx="10527631" cy="3231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a:solidFill>
                  <a:schemeClr val="bg1"/>
                </a:solidFill>
                <a:effectLst/>
                <a:latin typeface="Calibri" panose="020F0502020204030204" pitchFamily="34" charset="0"/>
                <a:ea typeface="Calibri" panose="020F0502020204030204" pitchFamily="34" charset="0"/>
                <a:cs typeface="Calibri" panose="020F0502020204030204" pitchFamily="34" charset="0"/>
              </a:rPr>
              <a:t>2. </a:t>
            </a:r>
            <a:r>
              <a:rPr lang="en-US" sz="800">
                <a:solidFill>
                  <a:schemeClr val="bg1"/>
                </a:solidFill>
                <a:effectLst/>
                <a:latin typeface="Calibri" panose="020F0502020204030204" pitchFamily="34" charset="0"/>
                <a:ea typeface="Calibri" panose="020F0502020204030204" pitchFamily="34" charset="0"/>
                <a:cs typeface="Calibri" panose="020F0502020204030204" pitchFamily="34" charset="0"/>
              </a:rPr>
              <a:t>Weber A, </a:t>
            </a:r>
            <a:r>
              <a:rPr lang="en-US" sz="800" err="1">
                <a:solidFill>
                  <a:schemeClr val="bg1"/>
                </a:solidFill>
                <a:effectLst/>
                <a:latin typeface="Calibri" panose="020F0502020204030204" pitchFamily="34" charset="0"/>
                <a:ea typeface="Calibri" panose="020F0502020204030204" pitchFamily="34" charset="0"/>
                <a:cs typeface="Calibri" panose="020F0502020204030204" pitchFamily="34" charset="0"/>
              </a:rPr>
              <a:t>Miskle</a:t>
            </a:r>
            <a:r>
              <a:rPr lang="en-US" sz="800">
                <a:solidFill>
                  <a:schemeClr val="bg1"/>
                </a:solidFill>
                <a:effectLst/>
                <a:latin typeface="Calibri" panose="020F0502020204030204" pitchFamily="34" charset="0"/>
                <a:ea typeface="Calibri" panose="020F0502020204030204" pitchFamily="34" charset="0"/>
                <a:cs typeface="Calibri" panose="020F0502020204030204" pitchFamily="34" charset="0"/>
              </a:rPr>
              <a:t> B, Lynch A, Arndt S, </a:t>
            </a:r>
            <a:r>
              <a:rPr lang="en-US" sz="800" err="1">
                <a:solidFill>
                  <a:schemeClr val="bg1"/>
                </a:solidFill>
                <a:effectLst/>
                <a:latin typeface="Calibri" panose="020F0502020204030204" pitchFamily="34" charset="0"/>
                <a:ea typeface="Calibri" panose="020F0502020204030204" pitchFamily="34" charset="0"/>
                <a:cs typeface="Calibri" panose="020F0502020204030204" pitchFamily="34" charset="0"/>
              </a:rPr>
              <a:t>Acion</a:t>
            </a:r>
            <a:r>
              <a:rPr lang="en-US" sz="800">
                <a:solidFill>
                  <a:schemeClr val="bg1"/>
                </a:solidFill>
                <a:effectLst/>
                <a:latin typeface="Calibri" panose="020F0502020204030204" pitchFamily="34" charset="0"/>
                <a:ea typeface="Calibri" panose="020F0502020204030204" pitchFamily="34" charset="0"/>
                <a:cs typeface="Calibri" panose="020F0502020204030204" pitchFamily="34" charset="0"/>
              </a:rPr>
              <a:t> L. Substance use in pregnancy: identifying stigma and improving care. </a:t>
            </a:r>
            <a:r>
              <a:rPr lang="en-US" sz="800" i="1" err="1">
                <a:solidFill>
                  <a:schemeClr val="bg1"/>
                </a:solidFill>
                <a:effectLst/>
                <a:latin typeface="Calibri" panose="020F0502020204030204" pitchFamily="34" charset="0"/>
                <a:ea typeface="Calibri" panose="020F0502020204030204" pitchFamily="34" charset="0"/>
                <a:cs typeface="Calibri" panose="020F0502020204030204" pitchFamily="34" charset="0"/>
              </a:rPr>
              <a:t>Subst</a:t>
            </a:r>
            <a:r>
              <a:rPr lang="en-US" sz="800" i="1">
                <a:solidFill>
                  <a:schemeClr val="bg1"/>
                </a:solidFill>
                <a:effectLst/>
                <a:latin typeface="Calibri" panose="020F0502020204030204" pitchFamily="34" charset="0"/>
                <a:ea typeface="Calibri" panose="020F0502020204030204" pitchFamily="34" charset="0"/>
                <a:cs typeface="Calibri" panose="020F0502020204030204" pitchFamily="34" charset="0"/>
              </a:rPr>
              <a:t> Abuse </a:t>
            </a:r>
            <a:r>
              <a:rPr lang="en-US" sz="800" i="1" err="1">
                <a:solidFill>
                  <a:schemeClr val="bg1"/>
                </a:solidFill>
                <a:effectLst/>
                <a:latin typeface="Calibri" panose="020F0502020204030204" pitchFamily="34" charset="0"/>
                <a:ea typeface="Calibri" panose="020F0502020204030204" pitchFamily="34" charset="0"/>
                <a:cs typeface="Calibri" panose="020F0502020204030204" pitchFamily="34" charset="0"/>
              </a:rPr>
              <a:t>Rehabil</a:t>
            </a:r>
            <a:r>
              <a:rPr lang="en-US" sz="800">
                <a:solidFill>
                  <a:schemeClr val="bg1"/>
                </a:solidFill>
                <a:effectLst/>
                <a:latin typeface="Calibri" panose="020F0502020204030204" pitchFamily="34" charset="0"/>
                <a:ea typeface="Calibri" panose="020F0502020204030204" pitchFamily="34" charset="0"/>
                <a:cs typeface="Calibri" panose="020F0502020204030204" pitchFamily="34" charset="0"/>
              </a:rPr>
              <a:t>. 2021;12:105–121. doi:10.2147/SAR.S319180​ </a:t>
            </a:r>
          </a:p>
          <a:p>
            <a:endParaRPr lang="en-US" sz="700">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descr="A diagram of a health and social impact&#10;&#10;Description automatically generated">
            <a:extLst>
              <a:ext uri="{FF2B5EF4-FFF2-40B4-BE49-F238E27FC236}">
                <a16:creationId xmlns:a16="http://schemas.microsoft.com/office/drawing/2014/main" id="{73B93B82-BE1C-57D7-FFCD-E337B1C36099}"/>
              </a:ext>
            </a:extLst>
          </p:cNvPr>
          <p:cNvPicPr>
            <a:picLocks noChangeAspect="1"/>
          </p:cNvPicPr>
          <p:nvPr/>
        </p:nvPicPr>
        <p:blipFill>
          <a:blip r:embed="rId3"/>
          <a:stretch>
            <a:fillRect/>
          </a:stretch>
        </p:blipFill>
        <p:spPr>
          <a:xfrm>
            <a:off x="2874519" y="1071714"/>
            <a:ext cx="6442962" cy="4714571"/>
          </a:xfrm>
          <a:prstGeom prst="rect">
            <a:avLst/>
          </a:prstGeom>
        </p:spPr>
      </p:pic>
    </p:spTree>
    <p:extLst>
      <p:ext uri="{BB962C8B-B14F-4D97-AF65-F5344CB8AC3E}">
        <p14:creationId xmlns:p14="http://schemas.microsoft.com/office/powerpoint/2010/main" val="4164782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BEB6A3-7A14-1CE3-C84A-6EA8CF9A3019}"/>
              </a:ext>
            </a:extLst>
          </p:cNvPr>
          <p:cNvSpPr>
            <a:spLocks noGrp="1"/>
          </p:cNvSpPr>
          <p:nvPr>
            <p:ph type="title"/>
          </p:nvPr>
        </p:nvSpPr>
        <p:spPr>
          <a:xfrm>
            <a:off x="838200" y="675085"/>
            <a:ext cx="10760989" cy="1034129"/>
          </a:xfrm>
        </p:spPr>
        <p:txBody>
          <a:bodyPr/>
          <a:lstStyle/>
          <a:p>
            <a:r>
              <a:rPr lang="en-US"/>
              <a:t>Facilitators and Drivers of Stigma</a:t>
            </a:r>
            <a:r>
              <a:rPr lang="en-US" sz="2400" baseline="30000"/>
              <a:t>2,3</a:t>
            </a:r>
            <a:r>
              <a:rPr lang="en-US" sz="3600"/>
              <a:t> </a:t>
            </a:r>
            <a:br>
              <a:rPr lang="en-US" sz="3600"/>
            </a:br>
            <a:endParaRPr lang="en-US" sz="3600" baseline="30000">
              <a:cs typeface="Arial"/>
            </a:endParaRPr>
          </a:p>
        </p:txBody>
      </p:sp>
      <p:sp>
        <p:nvSpPr>
          <p:cNvPr id="12" name="Slide Number Placeholder 11">
            <a:extLst>
              <a:ext uri="{FF2B5EF4-FFF2-40B4-BE49-F238E27FC236}">
                <a16:creationId xmlns:a16="http://schemas.microsoft.com/office/drawing/2014/main" id="{1CDB1C4E-61EE-E2D7-2F3C-1640B617529B}"/>
              </a:ext>
            </a:extLst>
          </p:cNvPr>
          <p:cNvSpPr>
            <a:spLocks noGrp="1"/>
          </p:cNvSpPr>
          <p:nvPr>
            <p:ph type="sldNum" sz="quarter" idx="12"/>
          </p:nvPr>
        </p:nvSpPr>
        <p:spPr/>
        <p:txBody>
          <a:bodyPr/>
          <a:lstStyle/>
          <a:p>
            <a:fld id="{3ED6CC7B-5059-9042-9C42-A02B59E0CD4C}" type="slidenum">
              <a:rPr lang="en-US" smtClean="0"/>
              <a:pPr/>
              <a:t>8</a:t>
            </a:fld>
            <a:endParaRPr lang="en-US"/>
          </a:p>
        </p:txBody>
      </p:sp>
      <p:sp>
        <p:nvSpPr>
          <p:cNvPr id="4" name="TextBox 3">
            <a:extLst>
              <a:ext uri="{FF2B5EF4-FFF2-40B4-BE49-F238E27FC236}">
                <a16:creationId xmlns:a16="http://schemas.microsoft.com/office/drawing/2014/main" id="{C88554A0-2A23-415F-8FB9-1C0B8D662ABD}"/>
              </a:ext>
            </a:extLst>
          </p:cNvPr>
          <p:cNvSpPr txBox="1"/>
          <p:nvPr/>
        </p:nvSpPr>
        <p:spPr>
          <a:xfrm>
            <a:off x="354423" y="6287312"/>
            <a:ext cx="10527631"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700">
                <a:solidFill>
                  <a:srgbClr val="FFFFFF"/>
                </a:solidFill>
                <a:latin typeface="Calibri" panose="020F0502020204030204" pitchFamily="34" charset="0"/>
                <a:ea typeface="Calibri" panose="020F0502020204030204" pitchFamily="34" charset="0"/>
                <a:cs typeface="Calibri" panose="020F0502020204030204" pitchFamily="34" charset="0"/>
              </a:rPr>
              <a:t>2. </a:t>
            </a:r>
            <a:r>
              <a:rPr lang="en-US" sz="700" baseline="0">
                <a:solidFill>
                  <a:srgbClr val="FFFFFF"/>
                </a:solidFill>
                <a:latin typeface="Calibri" panose="020F0502020204030204" pitchFamily="34" charset="0"/>
                <a:ea typeface="Calibri" panose="020F0502020204030204" pitchFamily="34" charset="0"/>
                <a:cs typeface="Calibri" panose="020F0502020204030204" pitchFamily="34" charset="0"/>
              </a:rPr>
              <a:t>Weber A, </a:t>
            </a:r>
            <a:r>
              <a:rPr lang="en-US" sz="700" baseline="0" err="1">
                <a:solidFill>
                  <a:srgbClr val="FFFFFF"/>
                </a:solidFill>
                <a:latin typeface="Calibri" panose="020F0502020204030204" pitchFamily="34" charset="0"/>
                <a:ea typeface="Calibri" panose="020F0502020204030204" pitchFamily="34" charset="0"/>
                <a:cs typeface="Calibri" panose="020F0502020204030204" pitchFamily="34" charset="0"/>
              </a:rPr>
              <a:t>Miskle</a:t>
            </a:r>
            <a:r>
              <a:rPr lang="en-US" sz="700" baseline="0">
                <a:solidFill>
                  <a:srgbClr val="FFFFFF"/>
                </a:solidFill>
                <a:latin typeface="Calibri" panose="020F0502020204030204" pitchFamily="34" charset="0"/>
                <a:ea typeface="Calibri" panose="020F0502020204030204" pitchFamily="34" charset="0"/>
                <a:cs typeface="Calibri" panose="020F0502020204030204" pitchFamily="34" charset="0"/>
              </a:rPr>
              <a:t> B, Lynch A, Arndt S, </a:t>
            </a:r>
            <a:r>
              <a:rPr lang="en-US" sz="700" baseline="0" err="1">
                <a:solidFill>
                  <a:srgbClr val="FFFFFF"/>
                </a:solidFill>
                <a:latin typeface="Calibri" panose="020F0502020204030204" pitchFamily="34" charset="0"/>
                <a:ea typeface="Calibri" panose="020F0502020204030204" pitchFamily="34" charset="0"/>
                <a:cs typeface="Calibri" panose="020F0502020204030204" pitchFamily="34" charset="0"/>
              </a:rPr>
              <a:t>Acion</a:t>
            </a:r>
            <a:r>
              <a:rPr lang="en-US" sz="700" baseline="0">
                <a:solidFill>
                  <a:srgbClr val="FFFFFF"/>
                </a:solidFill>
                <a:latin typeface="Calibri" panose="020F0502020204030204" pitchFamily="34" charset="0"/>
                <a:ea typeface="Calibri" panose="020F0502020204030204" pitchFamily="34" charset="0"/>
                <a:cs typeface="Calibri" panose="020F0502020204030204" pitchFamily="34" charset="0"/>
              </a:rPr>
              <a:t> L. Substance use in pregnancy: identifying stigma and improving care. </a:t>
            </a:r>
            <a:r>
              <a:rPr lang="en-US" sz="700" i="1" baseline="0" err="1">
                <a:solidFill>
                  <a:srgbClr val="FFFFFF"/>
                </a:solidFill>
                <a:latin typeface="Calibri" panose="020F0502020204030204" pitchFamily="34" charset="0"/>
                <a:ea typeface="Calibri" panose="020F0502020204030204" pitchFamily="34" charset="0"/>
                <a:cs typeface="Calibri" panose="020F0502020204030204" pitchFamily="34" charset="0"/>
              </a:rPr>
              <a:t>Subst</a:t>
            </a:r>
            <a:r>
              <a:rPr lang="en-US" sz="700" i="1" baseline="0">
                <a:solidFill>
                  <a:srgbClr val="FFFFFF"/>
                </a:solidFill>
                <a:latin typeface="Calibri" panose="020F0502020204030204" pitchFamily="34" charset="0"/>
                <a:ea typeface="Calibri" panose="020F0502020204030204" pitchFamily="34" charset="0"/>
                <a:cs typeface="Calibri" panose="020F0502020204030204" pitchFamily="34" charset="0"/>
              </a:rPr>
              <a:t> Abuse </a:t>
            </a:r>
            <a:r>
              <a:rPr lang="en-US" sz="700" i="1" baseline="0" err="1">
                <a:solidFill>
                  <a:srgbClr val="FFFFFF"/>
                </a:solidFill>
                <a:latin typeface="Calibri" panose="020F0502020204030204" pitchFamily="34" charset="0"/>
                <a:ea typeface="Calibri" panose="020F0502020204030204" pitchFamily="34" charset="0"/>
                <a:cs typeface="Calibri" panose="020F0502020204030204" pitchFamily="34" charset="0"/>
              </a:rPr>
              <a:t>Rehabil</a:t>
            </a:r>
            <a:r>
              <a:rPr lang="en-US" sz="700" baseline="0">
                <a:solidFill>
                  <a:srgbClr val="FFFFFF"/>
                </a:solidFill>
                <a:latin typeface="Calibri" panose="020F0502020204030204" pitchFamily="34" charset="0"/>
                <a:ea typeface="Calibri" panose="020F0502020204030204" pitchFamily="34" charset="0"/>
                <a:cs typeface="Calibri" panose="020F0502020204030204" pitchFamily="34" charset="0"/>
              </a:rPr>
              <a:t>. 2021;12:105–121. doi:10.2147/SAR.S319180​ ​</a:t>
            </a:r>
            <a:r>
              <a:rPr lang="en-US" sz="700">
                <a:solidFill>
                  <a:srgbClr val="202338"/>
                </a:solidFill>
                <a:latin typeface="Calibri" panose="020F0502020204030204" pitchFamily="34" charset="0"/>
                <a:ea typeface="Calibri" panose="020F0502020204030204" pitchFamily="34" charset="0"/>
                <a:cs typeface="Calibri" panose="020F0502020204030204" pitchFamily="34" charset="0"/>
              </a:rPr>
              <a:t>​</a:t>
            </a:r>
            <a:endParaRPr lang="en-US" sz="700">
              <a:latin typeface="Calibri" panose="020F0502020204030204" pitchFamily="34" charset="0"/>
              <a:ea typeface="Calibri" panose="020F0502020204030204" pitchFamily="34" charset="0"/>
              <a:cs typeface="Calibri" panose="020F0502020204030204" pitchFamily="34" charset="0"/>
            </a:endParaRPr>
          </a:p>
          <a:p>
            <a:r>
              <a:rPr lang="en-US" sz="700">
                <a:solidFill>
                  <a:srgbClr val="FFFFFF"/>
                </a:solidFill>
                <a:latin typeface="Calibri" panose="020F0502020204030204" pitchFamily="34" charset="0"/>
                <a:ea typeface="Calibri" panose="020F0502020204030204" pitchFamily="34" charset="0"/>
                <a:cs typeface="Calibri" panose="020F0502020204030204" pitchFamily="34" charset="0"/>
              </a:rPr>
              <a:t>3. </a:t>
            </a:r>
            <a:r>
              <a:rPr lang="en-US" sz="700" baseline="0">
                <a:solidFill>
                  <a:srgbClr val="FFFFFF"/>
                </a:solidFill>
                <a:latin typeface="Calibri" panose="020F0502020204030204" pitchFamily="34" charset="0"/>
                <a:ea typeface="Calibri" panose="020F0502020204030204" pitchFamily="34" charset="0"/>
                <a:cs typeface="Calibri" panose="020F0502020204030204" pitchFamily="34" charset="0"/>
              </a:rPr>
              <a:t>Stangl AL, Earnshaw VA, </a:t>
            </a:r>
            <a:r>
              <a:rPr lang="en-US" sz="700" baseline="0" err="1">
                <a:solidFill>
                  <a:srgbClr val="FFFFFF"/>
                </a:solidFill>
                <a:latin typeface="Calibri" panose="020F0502020204030204" pitchFamily="34" charset="0"/>
                <a:ea typeface="Calibri" panose="020F0502020204030204" pitchFamily="34" charset="0"/>
                <a:cs typeface="Calibri" panose="020F0502020204030204" pitchFamily="34" charset="0"/>
              </a:rPr>
              <a:t>Logie</a:t>
            </a:r>
            <a:r>
              <a:rPr lang="en-US" sz="700" baseline="0">
                <a:solidFill>
                  <a:srgbClr val="FFFFFF"/>
                </a:solidFill>
                <a:latin typeface="Calibri" panose="020F0502020204030204" pitchFamily="34" charset="0"/>
                <a:ea typeface="Calibri" panose="020F0502020204030204" pitchFamily="34" charset="0"/>
                <a:cs typeface="Calibri" panose="020F0502020204030204" pitchFamily="34" charset="0"/>
              </a:rPr>
              <a:t> CH, et al. The Health Stigma and Discrimination Framework: a global, crosscutting framework to inform research, intervention development, and policy on health-related stigmas. </a:t>
            </a:r>
            <a:r>
              <a:rPr lang="en-US" sz="700" i="1" baseline="0">
                <a:solidFill>
                  <a:srgbClr val="FFFFFF"/>
                </a:solidFill>
                <a:latin typeface="Calibri" panose="020F0502020204030204" pitchFamily="34" charset="0"/>
                <a:ea typeface="Calibri" panose="020F0502020204030204" pitchFamily="34" charset="0"/>
                <a:cs typeface="Calibri" panose="020F0502020204030204" pitchFamily="34" charset="0"/>
              </a:rPr>
              <a:t>BMC Med</a:t>
            </a:r>
            <a:r>
              <a:rPr lang="en-US" sz="700" baseline="0">
                <a:solidFill>
                  <a:srgbClr val="FFFFFF"/>
                </a:solidFill>
                <a:latin typeface="Calibri" panose="020F0502020204030204" pitchFamily="34" charset="0"/>
                <a:ea typeface="Calibri" panose="020F0502020204030204" pitchFamily="34" charset="0"/>
                <a:cs typeface="Calibri" panose="020F0502020204030204" pitchFamily="34" charset="0"/>
              </a:rPr>
              <a:t>. 2017;17(1):31. doi:10.1186/s12916-019-1271-3​</a:t>
            </a:r>
            <a:endParaRPr lang="en-US" sz="700">
              <a:latin typeface="Calibri" panose="020F0502020204030204" pitchFamily="34" charset="0"/>
              <a:ea typeface="Calibri" panose="020F0502020204030204" pitchFamily="34" charset="0"/>
              <a:cs typeface="Calibri" panose="020F0502020204030204" pitchFamily="34" charset="0"/>
            </a:endParaRPr>
          </a:p>
        </p:txBody>
      </p:sp>
      <p:graphicFrame>
        <p:nvGraphicFramePr>
          <p:cNvPr id="10" name="Table 9">
            <a:extLst>
              <a:ext uri="{FF2B5EF4-FFF2-40B4-BE49-F238E27FC236}">
                <a16:creationId xmlns:a16="http://schemas.microsoft.com/office/drawing/2014/main" id="{B3EA8E70-8E44-2FF7-E729-180D2902041B}"/>
              </a:ext>
            </a:extLst>
          </p:cNvPr>
          <p:cNvGraphicFramePr>
            <a:graphicFrameLocks noGrp="1"/>
          </p:cNvGraphicFramePr>
          <p:nvPr>
            <p:extLst>
              <p:ext uri="{D42A27DB-BD31-4B8C-83A1-F6EECF244321}">
                <p14:modId xmlns:p14="http://schemas.microsoft.com/office/powerpoint/2010/main" val="3345626039"/>
              </p:ext>
            </p:extLst>
          </p:nvPr>
        </p:nvGraphicFramePr>
        <p:xfrm>
          <a:off x="951533" y="1624568"/>
          <a:ext cx="10294236" cy="3867150"/>
        </p:xfrm>
        <a:graphic>
          <a:graphicData uri="http://schemas.openxmlformats.org/drawingml/2006/table">
            <a:tbl>
              <a:tblPr firstRow="1" bandRow="1">
                <a:tableStyleId>{073A0DAA-6AF3-43AB-8588-CEC1D06C72B9}</a:tableStyleId>
              </a:tblPr>
              <a:tblGrid>
                <a:gridCol w="5147118">
                  <a:extLst>
                    <a:ext uri="{9D8B030D-6E8A-4147-A177-3AD203B41FA5}">
                      <a16:colId xmlns:a16="http://schemas.microsoft.com/office/drawing/2014/main" val="1369052275"/>
                    </a:ext>
                  </a:extLst>
                </a:gridCol>
                <a:gridCol w="5147118">
                  <a:extLst>
                    <a:ext uri="{9D8B030D-6E8A-4147-A177-3AD203B41FA5}">
                      <a16:colId xmlns:a16="http://schemas.microsoft.com/office/drawing/2014/main" val="3972705"/>
                    </a:ext>
                  </a:extLst>
                </a:gridCol>
              </a:tblGrid>
              <a:tr h="571500">
                <a:tc>
                  <a:txBody>
                    <a:bodyPr/>
                    <a:lstStyle/>
                    <a:p>
                      <a:pPr lvl="0" algn="l">
                        <a:lnSpc>
                          <a:spcPct val="100000"/>
                        </a:lnSpc>
                        <a:spcBef>
                          <a:spcPts val="0"/>
                        </a:spcBef>
                        <a:spcAft>
                          <a:spcPts val="0"/>
                        </a:spcAft>
                        <a:buNone/>
                      </a:pPr>
                      <a:r>
                        <a:rPr lang="en-US" sz="2400" b="1" i="0" u="none" strike="noStrike" noProof="0">
                          <a:solidFill>
                            <a:schemeClr val="bg1"/>
                          </a:solidFill>
                          <a:latin typeface="Arial"/>
                        </a:rPr>
                        <a:t>Facilitators (Structural)</a:t>
                      </a:r>
                      <a:endParaRPr lang="en-US" sz="2400" b="0" i="0" u="none" strike="noStrike" noProof="0">
                        <a:solidFill>
                          <a:srgbClr val="000000"/>
                        </a:solidFill>
                        <a:latin typeface="Arial"/>
                      </a:endParaRPr>
                    </a:p>
                  </a:txBody>
                  <a:tcPr/>
                </a:tc>
                <a:tc>
                  <a:txBody>
                    <a:bodyPr/>
                    <a:lstStyle/>
                    <a:p>
                      <a:pPr lvl="0" algn="l">
                        <a:lnSpc>
                          <a:spcPct val="100000"/>
                        </a:lnSpc>
                        <a:spcBef>
                          <a:spcPts val="0"/>
                        </a:spcBef>
                        <a:spcAft>
                          <a:spcPts val="0"/>
                        </a:spcAft>
                        <a:buNone/>
                      </a:pPr>
                      <a:r>
                        <a:rPr lang="en-US" sz="2400" b="1" i="0" u="none" strike="noStrike" noProof="0">
                          <a:solidFill>
                            <a:schemeClr val="bg1"/>
                          </a:solidFill>
                          <a:latin typeface="Arial"/>
                        </a:rPr>
                        <a:t>Drivers (Personal)</a:t>
                      </a:r>
                      <a:endParaRPr lang="en-US" sz="2400" b="0" i="0" u="none" strike="noStrike" noProof="0">
                        <a:solidFill>
                          <a:srgbClr val="000000"/>
                        </a:solidFill>
                        <a:latin typeface="Arial"/>
                      </a:endParaRPr>
                    </a:p>
                  </a:txBody>
                  <a:tcPr/>
                </a:tc>
                <a:extLst>
                  <a:ext uri="{0D108BD9-81ED-4DB2-BD59-A6C34878D82A}">
                    <a16:rowId xmlns:a16="http://schemas.microsoft.com/office/drawing/2014/main" val="343879949"/>
                  </a:ext>
                </a:extLst>
              </a:tr>
              <a:tr h="1695119">
                <a:tc>
                  <a:txBody>
                    <a:bodyPr/>
                    <a:lstStyle/>
                    <a:p>
                      <a:pPr marL="742950" marR="0" lvl="1" indent="-285750" algn="l">
                        <a:lnSpc>
                          <a:spcPct val="110000"/>
                        </a:lnSpc>
                        <a:spcBef>
                          <a:spcPts val="500"/>
                        </a:spcBef>
                        <a:spcAft>
                          <a:spcPts val="600"/>
                        </a:spcAft>
                        <a:buFont typeface="Arial"/>
                        <a:buChar char="•"/>
                      </a:pPr>
                      <a:r>
                        <a:rPr lang="en-US" sz="2400" b="0" i="0" u="none" strike="noStrike" noProof="0">
                          <a:solidFill>
                            <a:srgbClr val="202338"/>
                          </a:solidFill>
                          <a:latin typeface="Arial"/>
                        </a:rPr>
                        <a:t>Behavior norms/expectations: cultural, social, and gender; pregnancy state; and </a:t>
                      </a:r>
                      <a:br>
                        <a:rPr lang="en-US" sz="2400" b="0" i="0" u="none" strike="noStrike" noProof="0">
                          <a:solidFill>
                            <a:srgbClr val="202338"/>
                          </a:solidFill>
                          <a:latin typeface="Arial"/>
                        </a:rPr>
                      </a:br>
                      <a:r>
                        <a:rPr lang="en-US" sz="2400" b="0" i="0" u="none" strike="noStrike" noProof="0">
                          <a:solidFill>
                            <a:srgbClr val="202338"/>
                          </a:solidFill>
                          <a:latin typeface="Arial"/>
                        </a:rPr>
                        <a:t>parenting role</a:t>
                      </a:r>
                    </a:p>
                    <a:p>
                      <a:pPr marL="742950" marR="0" lvl="1" indent="-285750" algn="l">
                        <a:lnSpc>
                          <a:spcPct val="110000"/>
                        </a:lnSpc>
                        <a:spcBef>
                          <a:spcPts val="500"/>
                        </a:spcBef>
                        <a:spcAft>
                          <a:spcPts val="600"/>
                        </a:spcAft>
                        <a:buFont typeface="Arial"/>
                        <a:buChar char="•"/>
                      </a:pPr>
                      <a:r>
                        <a:rPr lang="en-US" sz="2400" b="0" i="0" u="none" strike="noStrike" noProof="0">
                          <a:solidFill>
                            <a:srgbClr val="202338"/>
                          </a:solidFill>
                          <a:latin typeface="Arial"/>
                        </a:rPr>
                        <a:t>Preexisting inequity</a:t>
                      </a:r>
                    </a:p>
                    <a:p>
                      <a:pPr marL="742950" marR="0" lvl="1" indent="-285750" algn="l">
                        <a:lnSpc>
                          <a:spcPct val="110000"/>
                        </a:lnSpc>
                        <a:spcBef>
                          <a:spcPts val="500"/>
                        </a:spcBef>
                        <a:spcAft>
                          <a:spcPts val="600"/>
                        </a:spcAft>
                        <a:buFont typeface="Arial"/>
                        <a:buChar char="•"/>
                      </a:pPr>
                      <a:r>
                        <a:rPr lang="en-US" sz="2400" b="0" i="0" u="none" strike="noStrike" noProof="0">
                          <a:solidFill>
                            <a:srgbClr val="202338"/>
                          </a:solidFill>
                          <a:latin typeface="Arial"/>
                        </a:rPr>
                        <a:t>Laws</a:t>
                      </a:r>
                    </a:p>
                    <a:p>
                      <a:pPr marL="742950" marR="0" lvl="1" indent="-285750" algn="l">
                        <a:lnSpc>
                          <a:spcPct val="110000"/>
                        </a:lnSpc>
                        <a:spcBef>
                          <a:spcPts val="500"/>
                        </a:spcBef>
                        <a:spcAft>
                          <a:spcPts val="600"/>
                        </a:spcAft>
                        <a:buFont typeface="Arial"/>
                        <a:buChar char="•"/>
                      </a:pPr>
                      <a:r>
                        <a:rPr lang="en-US" sz="2400" b="0" i="0" u="none" strike="noStrike" noProof="0">
                          <a:solidFill>
                            <a:srgbClr val="202338"/>
                          </a:solidFill>
                          <a:latin typeface="Arial"/>
                        </a:rPr>
                        <a:t>Policies</a:t>
                      </a:r>
                      <a:endParaRPr lang="en-US"/>
                    </a:p>
                  </a:txBody>
                  <a:tcPr/>
                </a:tc>
                <a:tc>
                  <a:txBody>
                    <a:bodyPr/>
                    <a:lstStyle/>
                    <a:p>
                      <a:pPr marL="742950" marR="0" lvl="1" indent="-285750" algn="l">
                        <a:lnSpc>
                          <a:spcPct val="110000"/>
                        </a:lnSpc>
                        <a:spcBef>
                          <a:spcPts val="500"/>
                        </a:spcBef>
                        <a:spcAft>
                          <a:spcPts val="600"/>
                        </a:spcAft>
                        <a:buFont typeface="Arial"/>
                        <a:buChar char="•"/>
                      </a:pPr>
                      <a:r>
                        <a:rPr lang="en-US" sz="2400" b="0" i="0" u="none" strike="noStrike" noProof="0">
                          <a:solidFill>
                            <a:srgbClr val="202338"/>
                          </a:solidFill>
                          <a:latin typeface="Arial"/>
                        </a:rPr>
                        <a:t>Fear of social judgement, legal consequences, or blaming</a:t>
                      </a:r>
                    </a:p>
                    <a:p>
                      <a:pPr marL="742950" marR="0" lvl="1" indent="-285750" algn="l">
                        <a:lnSpc>
                          <a:spcPct val="110000"/>
                        </a:lnSpc>
                        <a:spcBef>
                          <a:spcPts val="500"/>
                        </a:spcBef>
                        <a:spcAft>
                          <a:spcPts val="600"/>
                        </a:spcAft>
                        <a:buFont typeface="Arial"/>
                        <a:buChar char="•"/>
                      </a:pPr>
                      <a:r>
                        <a:rPr lang="en-US" sz="2400" b="0" i="0" u="none" strike="noStrike" noProof="0">
                          <a:solidFill>
                            <a:srgbClr val="202338"/>
                          </a:solidFill>
                          <a:latin typeface="Arial"/>
                        </a:rPr>
                        <a:t>Misunderstanding or lack of awareness</a:t>
                      </a:r>
                    </a:p>
                    <a:p>
                      <a:pPr marL="742950" marR="0" lvl="1" indent="-285750" algn="l">
                        <a:lnSpc>
                          <a:spcPct val="110000"/>
                        </a:lnSpc>
                        <a:spcBef>
                          <a:spcPts val="500"/>
                        </a:spcBef>
                        <a:spcAft>
                          <a:spcPts val="600"/>
                        </a:spcAft>
                        <a:buFont typeface="Arial"/>
                        <a:buChar char="•"/>
                      </a:pPr>
                      <a:r>
                        <a:rPr lang="en-US" sz="2400" b="0" i="0" u="none" strike="noStrike" noProof="0">
                          <a:solidFill>
                            <a:srgbClr val="202338"/>
                          </a:solidFill>
                          <a:latin typeface="Arial"/>
                        </a:rPr>
                        <a:t>Stereotypes</a:t>
                      </a:r>
                    </a:p>
                    <a:p>
                      <a:pPr marL="742950" marR="0" lvl="1" indent="-285750" algn="l">
                        <a:lnSpc>
                          <a:spcPct val="110000"/>
                        </a:lnSpc>
                        <a:spcBef>
                          <a:spcPts val="500"/>
                        </a:spcBef>
                        <a:spcAft>
                          <a:spcPts val="600"/>
                        </a:spcAft>
                        <a:buFont typeface="Arial"/>
                        <a:buChar char="•"/>
                      </a:pPr>
                      <a:r>
                        <a:rPr lang="en-US" sz="2400" b="0" i="0" u="none" strike="noStrike" noProof="0">
                          <a:solidFill>
                            <a:srgbClr val="202338"/>
                          </a:solidFill>
                          <a:latin typeface="Arial"/>
                        </a:rPr>
                        <a:t>Prejudices</a:t>
                      </a:r>
                      <a:endParaRPr lang="en-US"/>
                    </a:p>
                  </a:txBody>
                  <a:tcPr/>
                </a:tc>
                <a:extLst>
                  <a:ext uri="{0D108BD9-81ED-4DB2-BD59-A6C34878D82A}">
                    <a16:rowId xmlns:a16="http://schemas.microsoft.com/office/drawing/2014/main" val="297739489"/>
                  </a:ext>
                </a:extLst>
              </a:tr>
            </a:tbl>
          </a:graphicData>
        </a:graphic>
      </p:graphicFrame>
    </p:spTree>
    <p:extLst>
      <p:ext uri="{BB962C8B-B14F-4D97-AF65-F5344CB8AC3E}">
        <p14:creationId xmlns:p14="http://schemas.microsoft.com/office/powerpoint/2010/main" val="17696643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6DBEB6A3-7A14-1CE3-C84A-6EA8CF9A3019}"/>
              </a:ext>
            </a:extLst>
          </p:cNvPr>
          <p:cNvSpPr>
            <a:spLocks noGrp="1"/>
          </p:cNvSpPr>
          <p:nvPr>
            <p:ph type="title"/>
          </p:nvPr>
        </p:nvSpPr>
        <p:spPr/>
        <p:txBody>
          <a:bodyPr/>
          <a:lstStyle/>
          <a:p>
            <a:r>
              <a:rPr lang="en-US"/>
              <a:t>Stigma “Marking”</a:t>
            </a:r>
          </a:p>
        </p:txBody>
      </p:sp>
      <p:sp>
        <p:nvSpPr>
          <p:cNvPr id="12" name="Slide Number Placeholder 11">
            <a:extLst>
              <a:ext uri="{FF2B5EF4-FFF2-40B4-BE49-F238E27FC236}">
                <a16:creationId xmlns:a16="http://schemas.microsoft.com/office/drawing/2014/main" id="{1CDB1C4E-61EE-E2D7-2F3C-1640B617529B}"/>
              </a:ext>
            </a:extLst>
          </p:cNvPr>
          <p:cNvSpPr>
            <a:spLocks noGrp="1"/>
          </p:cNvSpPr>
          <p:nvPr>
            <p:ph type="sldNum" sz="quarter" idx="12"/>
          </p:nvPr>
        </p:nvSpPr>
        <p:spPr/>
        <p:txBody>
          <a:bodyPr/>
          <a:lstStyle/>
          <a:p>
            <a:fld id="{3ED6CC7B-5059-9042-9C42-A02B59E0CD4C}" type="slidenum">
              <a:rPr lang="en-US" smtClean="0"/>
              <a:pPr/>
              <a:t>9</a:t>
            </a:fld>
            <a:endParaRPr lang="en-US"/>
          </a:p>
        </p:txBody>
      </p:sp>
      <p:sp>
        <p:nvSpPr>
          <p:cNvPr id="3" name="TextBox 2">
            <a:extLst>
              <a:ext uri="{FF2B5EF4-FFF2-40B4-BE49-F238E27FC236}">
                <a16:creationId xmlns:a16="http://schemas.microsoft.com/office/drawing/2014/main" id="{46C04483-E9C6-3E05-6FD7-94A14F9A5E08}"/>
              </a:ext>
            </a:extLst>
          </p:cNvPr>
          <p:cNvSpPr txBox="1"/>
          <p:nvPr/>
        </p:nvSpPr>
        <p:spPr>
          <a:xfrm>
            <a:off x="354423" y="6358254"/>
            <a:ext cx="10527631"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800">
                <a:solidFill>
                  <a:srgbClr val="FFFFFF"/>
                </a:solidFill>
                <a:latin typeface="Calibri"/>
                <a:ea typeface="Arial"/>
                <a:cs typeface="Arial"/>
              </a:rPr>
              <a:t>3. </a:t>
            </a:r>
            <a:r>
              <a:rPr lang="en-US" sz="800" baseline="0">
                <a:solidFill>
                  <a:srgbClr val="FFFFFF"/>
                </a:solidFill>
                <a:latin typeface="Calibri"/>
                <a:ea typeface="Arial"/>
                <a:cs typeface="Arial"/>
              </a:rPr>
              <a:t>Stangl AL, Earnshaw VA, </a:t>
            </a:r>
            <a:r>
              <a:rPr lang="en-US" sz="800" baseline="0" err="1">
                <a:solidFill>
                  <a:srgbClr val="FFFFFF"/>
                </a:solidFill>
                <a:latin typeface="Calibri"/>
                <a:ea typeface="Arial"/>
                <a:cs typeface="Arial"/>
              </a:rPr>
              <a:t>Logie</a:t>
            </a:r>
            <a:r>
              <a:rPr lang="en-US" sz="800" baseline="0">
                <a:solidFill>
                  <a:srgbClr val="FFFFFF"/>
                </a:solidFill>
                <a:latin typeface="Calibri"/>
                <a:ea typeface="Arial"/>
                <a:cs typeface="Arial"/>
              </a:rPr>
              <a:t> CH, et al. The Health Stigma and Discrimination Framework: a global, crosscutting framework to inform research, intervention development, and policy on health-related stigmas. </a:t>
            </a:r>
            <a:r>
              <a:rPr lang="en-US" sz="800" i="1" baseline="0">
                <a:solidFill>
                  <a:srgbClr val="FFFFFF"/>
                </a:solidFill>
                <a:latin typeface="Calibri"/>
                <a:ea typeface="Arial"/>
                <a:cs typeface="Arial"/>
              </a:rPr>
              <a:t>BMC Med</a:t>
            </a:r>
            <a:r>
              <a:rPr lang="en-US" sz="800" baseline="0">
                <a:solidFill>
                  <a:srgbClr val="FFFFFF"/>
                </a:solidFill>
                <a:latin typeface="Calibri"/>
                <a:ea typeface="Arial"/>
                <a:cs typeface="Arial"/>
              </a:rPr>
              <a:t>. 2017;17(1):31. doi:10.1186/s12916-019-1271-3​</a:t>
            </a:r>
            <a:endParaRPr lang="en-US" sz="800">
              <a:cs typeface="Arial" panose="020B0604020202020204"/>
            </a:endParaRPr>
          </a:p>
        </p:txBody>
      </p:sp>
      <p:graphicFrame>
        <p:nvGraphicFramePr>
          <p:cNvPr id="2" name="Table 1">
            <a:extLst>
              <a:ext uri="{FF2B5EF4-FFF2-40B4-BE49-F238E27FC236}">
                <a16:creationId xmlns:a16="http://schemas.microsoft.com/office/drawing/2014/main" id="{EF0FEB41-4B85-AA7F-A1FF-9AD7CDBA19AF}"/>
              </a:ext>
            </a:extLst>
          </p:cNvPr>
          <p:cNvGraphicFramePr>
            <a:graphicFrameLocks noGrp="1"/>
          </p:cNvGraphicFramePr>
          <p:nvPr>
            <p:extLst>
              <p:ext uri="{D42A27DB-BD31-4B8C-83A1-F6EECF244321}">
                <p14:modId xmlns:p14="http://schemas.microsoft.com/office/powerpoint/2010/main" val="3038011926"/>
              </p:ext>
            </p:extLst>
          </p:nvPr>
        </p:nvGraphicFramePr>
        <p:xfrm>
          <a:off x="836596" y="1644797"/>
          <a:ext cx="8028271" cy="3282950"/>
        </p:xfrm>
        <a:graphic>
          <a:graphicData uri="http://schemas.openxmlformats.org/drawingml/2006/table">
            <a:tbl>
              <a:tblPr firstRow="1" bandRow="1">
                <a:tableStyleId>{5C22544A-7EE6-4342-B048-85BDC9FD1C3A}</a:tableStyleId>
              </a:tblPr>
              <a:tblGrid>
                <a:gridCol w="8028271">
                  <a:extLst>
                    <a:ext uri="{9D8B030D-6E8A-4147-A177-3AD203B41FA5}">
                      <a16:colId xmlns:a16="http://schemas.microsoft.com/office/drawing/2014/main" val="1809521597"/>
                    </a:ext>
                  </a:extLst>
                </a:gridCol>
              </a:tblGrid>
              <a:tr h="3268117">
                <a:tc>
                  <a:txBody>
                    <a:bodyPr/>
                    <a:lstStyle/>
                    <a:p>
                      <a:pPr marL="285750" marR="0" lvl="0" indent="-285750" algn="l">
                        <a:lnSpc>
                          <a:spcPct val="110000"/>
                        </a:lnSpc>
                        <a:spcBef>
                          <a:spcPts val="1000"/>
                        </a:spcBef>
                        <a:spcAft>
                          <a:spcPts val="600"/>
                        </a:spcAft>
                        <a:buFont typeface="Arial"/>
                        <a:buChar char="•"/>
                      </a:pPr>
                      <a:r>
                        <a:rPr lang="en-US" sz="2400" b="0" i="0" u="none" strike="noStrike" noProof="0">
                          <a:solidFill>
                            <a:srgbClr val="202338"/>
                          </a:solidFill>
                          <a:latin typeface="Arial"/>
                        </a:rPr>
                        <a:t>Drivers and facilitators combine to “mark” people or groups with stigma</a:t>
                      </a:r>
                      <a:r>
                        <a:rPr lang="en-US" sz="2400" b="0" i="0" u="none" strike="noStrike" baseline="30000" noProof="0">
                          <a:solidFill>
                            <a:srgbClr val="202338"/>
                          </a:solidFill>
                          <a:latin typeface="Arial"/>
                        </a:rPr>
                        <a:t>3</a:t>
                      </a:r>
                      <a:endParaRPr lang="en-US" sz="1100" b="0" i="0" u="none" strike="noStrike" baseline="30000" noProof="0">
                        <a:solidFill>
                          <a:srgbClr val="202338"/>
                        </a:solidFill>
                        <a:latin typeface="Arial"/>
                      </a:endParaRPr>
                    </a:p>
                    <a:p>
                      <a:pPr marL="285750" marR="0" lvl="0" indent="-285750" algn="l">
                        <a:lnSpc>
                          <a:spcPct val="110000"/>
                        </a:lnSpc>
                        <a:spcBef>
                          <a:spcPts val="1000"/>
                        </a:spcBef>
                        <a:spcAft>
                          <a:spcPts val="600"/>
                        </a:spcAft>
                        <a:buFont typeface="Arial"/>
                        <a:buChar char="•"/>
                      </a:pPr>
                      <a:r>
                        <a:rPr lang="en-US" sz="2400" b="0" i="0" u="none" strike="noStrike" noProof="0">
                          <a:solidFill>
                            <a:srgbClr val="202338"/>
                          </a:solidFill>
                          <a:latin typeface="Arial"/>
                        </a:rPr>
                        <a:t>Stigma is associated with race, ethnicity, gender, sexual orientation, occupation, and social/economic class; pregnancy/parenting combines with stigma associated with health conditions</a:t>
                      </a:r>
                      <a:r>
                        <a:rPr lang="en-US" sz="2400" b="0" i="0" u="none" strike="noStrike" baseline="30000" noProof="0">
                          <a:solidFill>
                            <a:srgbClr val="202338"/>
                          </a:solidFill>
                          <a:latin typeface="Arial"/>
                        </a:rPr>
                        <a:t>3</a:t>
                      </a:r>
                      <a:endParaRPr lang="en-US" sz="1100" b="0" i="0" u="none" strike="noStrike" baseline="30000" noProof="0">
                        <a:solidFill>
                          <a:srgbClr val="202338"/>
                        </a:solidFill>
                        <a:latin typeface="Arial"/>
                      </a:endParaRPr>
                    </a:p>
                    <a:p>
                      <a:pPr marL="285750" marR="0" lvl="0" indent="-285750" algn="l">
                        <a:lnSpc>
                          <a:spcPct val="110000"/>
                        </a:lnSpc>
                        <a:spcBef>
                          <a:spcPts val="1000"/>
                        </a:spcBef>
                        <a:spcAft>
                          <a:spcPts val="600"/>
                        </a:spcAft>
                        <a:buFont typeface="Arial"/>
                        <a:buChar char="•"/>
                      </a:pPr>
                      <a:r>
                        <a:rPr lang="en-US" sz="2400" b="0" i="0" u="none" strike="noStrike" noProof="0">
                          <a:solidFill>
                            <a:srgbClr val="202338"/>
                          </a:solidFill>
                          <a:latin typeface="Arial"/>
                        </a:rPr>
                        <a:t>Stigma is additive</a:t>
                      </a:r>
                      <a:r>
                        <a:rPr lang="en-US" sz="2400" b="0" i="0" u="none" strike="noStrike" baseline="30000" noProof="0">
                          <a:solidFill>
                            <a:srgbClr val="202338"/>
                          </a:solidFill>
                          <a:latin typeface="Arial"/>
                        </a:rPr>
                        <a:t>3</a:t>
                      </a:r>
                      <a:endParaRPr lang="en-US" sz="1100" b="0" i="0" u="none" strike="noStrike" baseline="30000" noProof="0">
                        <a:solidFill>
                          <a:srgbClr val="202338"/>
                        </a:solidFill>
                        <a:latin typeface="Arial"/>
                      </a:endParaRPr>
                    </a:p>
                  </a:txBody>
                  <a:tcPr>
                    <a:solidFill>
                      <a:schemeClr val="tx1">
                        <a:lumMod val="10000"/>
                        <a:lumOff val="90000"/>
                      </a:schemeClr>
                    </a:solidFill>
                  </a:tcPr>
                </a:tc>
                <a:extLst>
                  <a:ext uri="{0D108BD9-81ED-4DB2-BD59-A6C34878D82A}">
                    <a16:rowId xmlns:a16="http://schemas.microsoft.com/office/drawing/2014/main" val="1006736941"/>
                  </a:ext>
                </a:extLst>
              </a:tr>
            </a:tbl>
          </a:graphicData>
        </a:graphic>
      </p:graphicFrame>
    </p:spTree>
    <p:extLst>
      <p:ext uri="{BB962C8B-B14F-4D97-AF65-F5344CB8AC3E}">
        <p14:creationId xmlns:p14="http://schemas.microsoft.com/office/powerpoint/2010/main" val="1987997871"/>
      </p:ext>
    </p:extLst>
  </p:cSld>
  <p:clrMapOvr>
    <a:masterClrMapping/>
  </p:clrMapOvr>
</p:sld>
</file>

<file path=ppt/theme/theme1.xml><?xml version="1.0" encoding="utf-8"?>
<a:theme xmlns:a="http://schemas.openxmlformats.org/drawingml/2006/main" name="Office Theme">
  <a:themeElements>
    <a:clrScheme name="SUD Colors">
      <a:dk1>
        <a:srgbClr val="202338"/>
      </a:dk1>
      <a:lt1>
        <a:srgbClr val="FFFFFF"/>
      </a:lt1>
      <a:dk2>
        <a:srgbClr val="000000"/>
      </a:dk2>
      <a:lt2>
        <a:srgbClr val="E8E8E8"/>
      </a:lt2>
      <a:accent1>
        <a:srgbClr val="80C56E"/>
      </a:accent1>
      <a:accent2>
        <a:srgbClr val="BFE2B6"/>
      </a:accent2>
      <a:accent3>
        <a:srgbClr val="EBDCAD"/>
      </a:accent3>
      <a:accent4>
        <a:srgbClr val="DEB54B"/>
      </a:accent4>
      <a:accent5>
        <a:srgbClr val="B53E3C"/>
      </a:accent5>
      <a:accent6>
        <a:srgbClr val="802F0D"/>
      </a:accent6>
      <a:hlink>
        <a:srgbClr val="174DA8"/>
      </a:hlink>
      <a:folHlink>
        <a:srgbClr val="1705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Notes xmlns="ddc62608-dc96-4243-a89f-7b423be12111" xsi:nil="true"/>
    <lcf76f155ced4ddcb4097134ff3c332f xmlns="ddc62608-dc96-4243-a89f-7b423be12111">
      <Terms xmlns="http://schemas.microsoft.com/office/infopath/2007/PartnerControls"/>
    </lcf76f155ced4ddcb4097134ff3c332f>
    <TaxCatchAll xmlns="cecdfe99-ec23-4acd-bc85-a00fe663ce7f"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968FEFF9A67804A9D06C8B471499960" ma:contentTypeVersion="15" ma:contentTypeDescription="Create a new document." ma:contentTypeScope="" ma:versionID="1486d321af57dadfd3ca5b8302827ddd">
  <xsd:schema xmlns:xsd="http://www.w3.org/2001/XMLSchema" xmlns:xs="http://www.w3.org/2001/XMLSchema" xmlns:p="http://schemas.microsoft.com/office/2006/metadata/properties" xmlns:ns2="ddc62608-dc96-4243-a89f-7b423be12111" xmlns:ns3="cecdfe99-ec23-4acd-bc85-a00fe663ce7f" targetNamespace="http://schemas.microsoft.com/office/2006/metadata/properties" ma:root="true" ma:fieldsID="16e618ffddf6f80c837ce51dcac44e7e" ns2:_="" ns3:_="">
    <xsd:import namespace="ddc62608-dc96-4243-a89f-7b423be12111"/>
    <xsd:import namespace="cecdfe99-ec23-4acd-bc85-a00fe663ce7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2:MediaServiceSearchProperties" minOccurs="0"/>
                <xsd:element ref="ns2:Note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c62608-dc96-4243-a89f-7b423be1211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Notes" ma:index="18" nillable="true" ma:displayName="Notes" ma:description="Sent to SAGO" ma:format="Dropdown" ma:internalName="Notes">
      <xsd:simpleType>
        <xsd:restriction base="dms:Text">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8bdd835b-6a90-49f5-92f0-3bf6184a2b39" ma:termSetId="09814cd3-568e-fe90-9814-8d621ff8fb84" ma:anchorId="fba54fb3-c3e1-fe81-a776-ca4b69148c4d" ma:open="true" ma:isKeyword="false">
      <xsd:complexType>
        <xsd:sequence>
          <xsd:element ref="pc:Terms" minOccurs="0" maxOccurs="1"/>
        </xsd:sequence>
      </xsd:complexType>
    </xsd:element>
    <xsd:element name="MediaServiceOCR" ma:index="22"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ecdfe99-ec23-4acd-bc85-a00fe663ce7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3051e2bb-af41-45c9-876c-a00f2f078679}" ma:internalName="TaxCatchAll" ma:showField="CatchAllData" ma:web="cecdfe99-ec23-4acd-bc85-a00fe663ce7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AC59E26-44F6-4F6C-B630-84B820A2CDD6}">
  <ds:schemaRefs>
    <ds:schemaRef ds:uri="http://schemas.microsoft.com/sharepoint/v3/contenttype/forms"/>
  </ds:schemaRefs>
</ds:datastoreItem>
</file>

<file path=customXml/itemProps2.xml><?xml version="1.0" encoding="utf-8"?>
<ds:datastoreItem xmlns:ds="http://schemas.openxmlformats.org/officeDocument/2006/customXml" ds:itemID="{055EC6D6-5CCC-436A-BEB0-E585517D72C1}">
  <ds:schemaRefs>
    <ds:schemaRef ds:uri="http://purl.org/dc/terms/"/>
    <ds:schemaRef ds:uri="http://schemas.microsoft.com/office/2006/documentManagement/types"/>
    <ds:schemaRef ds:uri="ddc62608-dc96-4243-a89f-7b423be12111"/>
    <ds:schemaRef ds:uri="http://schemas.openxmlformats.org/package/2006/metadata/core-properties"/>
    <ds:schemaRef ds:uri="http://www.w3.org/XML/1998/namespace"/>
    <ds:schemaRef ds:uri="http://purl.org/dc/dcmitype/"/>
    <ds:schemaRef ds:uri="http://schemas.microsoft.com/office/infopath/2007/PartnerControls"/>
    <ds:schemaRef ds:uri="cecdfe99-ec23-4acd-bc85-a00fe663ce7f"/>
    <ds:schemaRef ds:uri="http://schemas.microsoft.com/office/2006/metadata/properties"/>
    <ds:schemaRef ds:uri="http://purl.org/dc/elements/1.1/"/>
  </ds:schemaRefs>
</ds:datastoreItem>
</file>

<file path=customXml/itemProps3.xml><?xml version="1.0" encoding="utf-8"?>
<ds:datastoreItem xmlns:ds="http://schemas.openxmlformats.org/officeDocument/2006/customXml" ds:itemID="{8A13299F-193A-488E-B96B-9FC89CA74D79}">
  <ds:schemaRefs>
    <ds:schemaRef ds:uri="cecdfe99-ec23-4acd-bc85-a00fe663ce7f"/>
    <ds:schemaRef ds:uri="ddc62608-dc96-4243-a89f-7b423be1211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372</TotalTime>
  <Words>14118</Words>
  <Application>Microsoft Office PowerPoint</Application>
  <PresentationFormat>Widescreen</PresentationFormat>
  <Paragraphs>722</Paragraphs>
  <Slides>50</Slides>
  <Notes>48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Aptos</vt:lpstr>
      <vt:lpstr>Arial</vt:lpstr>
      <vt:lpstr>Arial,Sans-Serif</vt:lpstr>
      <vt:lpstr>Calibri</vt:lpstr>
      <vt:lpstr>Calibri Light</vt:lpstr>
      <vt:lpstr>Segoe UI</vt:lpstr>
      <vt:lpstr>Symbol</vt:lpstr>
      <vt:lpstr>wf_segoe-ui_light</vt:lpstr>
      <vt:lpstr>Wingdings</vt:lpstr>
      <vt:lpstr>Office Theme</vt:lpstr>
      <vt:lpstr>Providing Compassionate Care for Pregnant and Parenting Patients With Substance Use Disorder:</vt:lpstr>
      <vt:lpstr>Insert speaker name</vt:lpstr>
      <vt:lpstr>Objectives</vt:lpstr>
      <vt:lpstr>Ground Rules</vt:lpstr>
      <vt:lpstr>Introducing Ana R.</vt:lpstr>
      <vt:lpstr>Stigma</vt:lpstr>
      <vt:lpstr>PowerPoint Presentation</vt:lpstr>
      <vt:lpstr>Facilitators and Drivers of Stigma2,3  </vt:lpstr>
      <vt:lpstr>Stigma “Marking”</vt:lpstr>
      <vt:lpstr>Manifestations of Stigma</vt:lpstr>
      <vt:lpstr>Outcomes of Stigma</vt:lpstr>
      <vt:lpstr>Health and Social Impacts 2, 4</vt:lpstr>
      <vt:lpstr>Ana R. and Stigma Part 1</vt:lpstr>
      <vt:lpstr>Facilitators and Drivers of SUD Stigma</vt:lpstr>
      <vt:lpstr>Facilitators and Drivers of SUD Stigma (cont’d)</vt:lpstr>
      <vt:lpstr>Manifestations of Stigma in SUD Care</vt:lpstr>
      <vt:lpstr>Impact of Stigma on Care in SUD + Pregnancy</vt:lpstr>
      <vt:lpstr>Impact of Stigma on Care in SUD + Pregnancy</vt:lpstr>
      <vt:lpstr>Impact of Stigma on Care in SUD + Pregnancy</vt:lpstr>
      <vt:lpstr>Impact of Stigma on Care in SUD + Pregnancy</vt:lpstr>
      <vt:lpstr>Impact of Stigma on SUD + Pregnancy + Demographics</vt:lpstr>
      <vt:lpstr>Results of Stigma: Health Outcomes</vt:lpstr>
      <vt:lpstr>Ana R. and Stigma Part 2</vt:lpstr>
      <vt:lpstr>Medication for SUD in Pregnancy: MOUD</vt:lpstr>
      <vt:lpstr>Interviewee Quotes</vt:lpstr>
      <vt:lpstr>Medication for SUD in Pregnancy: Alcohol Use Disorder (AUD)26, 29</vt:lpstr>
      <vt:lpstr>Risk Mitigation in Pregnancy29</vt:lpstr>
      <vt:lpstr>Categories of Interventions to Reduce Stigma30 </vt:lpstr>
      <vt:lpstr>Strategies to Reduce Stigma: Language</vt:lpstr>
      <vt:lpstr>Strategies to Reduce Stigma: Knowledge</vt:lpstr>
      <vt:lpstr>Strategies to Reduce Stigma: Brief Motivational Interviewing</vt:lpstr>
      <vt:lpstr>Strategies to Reduce Stigma: Strengths-based Focus</vt:lpstr>
      <vt:lpstr>Interviewee Quotes</vt:lpstr>
      <vt:lpstr>Treatment Options for Ana R.</vt:lpstr>
      <vt:lpstr>Reducing Stigma for Ana R. Part 1</vt:lpstr>
      <vt:lpstr>Strategies to Reduce Stigma: Harm Reduction</vt:lpstr>
      <vt:lpstr>Strategies to Reduce Stigma: Approaches to Care</vt:lpstr>
      <vt:lpstr>Strategies to Reduce Stigma: Approaches to Care (cont’d)</vt:lpstr>
      <vt:lpstr>Strategies to Reduce Stigma: Approaches to Care (cont’d)</vt:lpstr>
      <vt:lpstr>Strategies to Reduce Stigma: Approaches to Care (cont’d)</vt:lpstr>
      <vt:lpstr>Strategies to Reduce Stigma: Approaches to Care (cont’d)</vt:lpstr>
      <vt:lpstr>Reducing Stigma for Ana R. Part 2</vt:lpstr>
      <vt:lpstr>Action Plan</vt:lpstr>
      <vt:lpstr>Resources</vt:lpstr>
      <vt:lpstr>Local Resources</vt:lpstr>
      <vt:lpstr>Thank You and Q&amp;A</vt:lpstr>
      <vt:lpstr>References </vt:lpstr>
      <vt:lpstr>References </vt:lpstr>
      <vt:lpstr>References </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Providing Compassionate Care for Pregnant or Parenting Patients With Substance Use Disorder:</dc:title>
  <dc:creator>Joey S.</dc:creator>
  <cp:lastModifiedBy>Nicole Weinstein</cp:lastModifiedBy>
  <cp:revision>54</cp:revision>
  <dcterms:created xsi:type="dcterms:W3CDTF">2024-09-09T19:05:12Z</dcterms:created>
  <dcterms:modified xsi:type="dcterms:W3CDTF">2025-02-05T15:48:57Z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0x0101004968FEFF9A67804A9D06C8B471499960</vt:lpwstr>
  </property>
  <property fmtid="{D5CDD505-2E9C-101B-9397-08002B2CF9AE}" pid="3" name="MediaServiceImageTags">
    <vt:lpwstr/>
  </property>
</Properties>
</file>